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44"/>
  </p:notesMasterIdLst>
  <p:handoutMasterIdLst>
    <p:handoutMasterId r:id="rId45"/>
  </p:handoutMasterIdLst>
  <p:sldIdLst>
    <p:sldId id="302" r:id="rId2"/>
    <p:sldId id="294" r:id="rId3"/>
    <p:sldId id="292" r:id="rId4"/>
    <p:sldId id="304" r:id="rId5"/>
    <p:sldId id="389" r:id="rId6"/>
    <p:sldId id="402" r:id="rId7"/>
    <p:sldId id="390" r:id="rId8"/>
    <p:sldId id="403" r:id="rId9"/>
    <p:sldId id="404" r:id="rId10"/>
    <p:sldId id="405" r:id="rId11"/>
    <p:sldId id="406" r:id="rId12"/>
    <p:sldId id="407" r:id="rId13"/>
    <p:sldId id="408" r:id="rId14"/>
    <p:sldId id="409" r:id="rId15"/>
    <p:sldId id="410" r:id="rId16"/>
    <p:sldId id="411" r:id="rId17"/>
    <p:sldId id="412"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436" r:id="rId42"/>
    <p:sldId id="387" r:id="rId43"/>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5"/>
    <p:restoredTop sz="92340"/>
  </p:normalViewPr>
  <p:slideViewPr>
    <p:cSldViewPr snapToGrid="0" snapToObjects="1">
      <p:cViewPr varScale="1">
        <p:scale>
          <a:sx n="115" d="100"/>
          <a:sy n="115" d="100"/>
        </p:scale>
        <p:origin x="680" y="192"/>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3/29/21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3/29/21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100181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2614264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54739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294673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2521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352384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3172786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348653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296404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44094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77457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4255679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As stated earlier, inputs to portfolio planning include newly envisioned products (candidates for inclusion in the portfolio backlog) and in-process products. The new products come with data that was gathered during envisioning, such as cost, duration, value, risk, and so on. In-process products come with their own set of data, such as intermediate customer feedback, updated cost, schedule, and scope estimates, technical debt levels, and market-related data, which will help determine the path forward for these products.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3045714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scheduling strategies help determine the proper sequence of the products in the portfolio backlog. Inflow strategies guide participants in knowing when to insert items into the portfolio backlog. Outflow strategies inform participants about when to pull a product out of the portfolio backlog. The in-process-product strategy is used to decide when to preserve, pivot, deliver, or terminate a product that is currently in process.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3186963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3088243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27</a:t>
            </a:fld>
            <a:endParaRPr lang="en-US" dirty="0"/>
          </a:p>
        </p:txBody>
      </p:sp>
    </p:spTree>
    <p:extLst>
      <p:ext uri="{BB962C8B-B14F-4D97-AF65-F5344CB8AC3E}">
        <p14:creationId xmlns:p14="http://schemas.microsoft.com/office/powerpoint/2010/main" val="362684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this example, project A has a 20% ROI and project B has a 15% ROI. Using the high-profit-first scheduling strategy, we would do project A before project B because it has the higher return on investment. Although this approach seems sensible, it fails to take into account the cost of delay of each product, which could substantially alter the lifecycle profit calculation. For example, what if project A has a $5K/month cost of delay and project B has a $75K/month cost of delay (as shown in Table 16.2)? In this case, delaying project B to work first on project A has a much greater impact on portfolio lifecycle profitability.</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28</a:t>
            </a:fld>
            <a:endParaRPr lang="en-US" dirty="0"/>
          </a:p>
        </p:txBody>
      </p:sp>
    </p:spTree>
    <p:extLst>
      <p:ext uri="{BB962C8B-B14F-4D97-AF65-F5344CB8AC3E}">
        <p14:creationId xmlns:p14="http://schemas.microsoft.com/office/powerpoint/2010/main" val="42832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this example, project A has a 20% ROI and project B has a 15% ROI. Using the high-profit-first scheduling strategy, we would do project A before project B because it has the higher return on investment. Although this approach seems sensible, it fails to take into account the cost of delay of each product, which could substantially alter the lifecycle profit calculation. For example, what if project A has a $5K/month cost of delay and project B has a $75K/month cost of delay (as shown in Table 16.2)? In this case, delaying project B to work first on project A has a much greater impact on portfolio lifecycle profitability.</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1462648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3002720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Although each organization needs to define an economic filter that best matches its particular funding policies, a good economic filter should quickly indicate approval of any opportunity that delivers overwhelming value relative to its cost; most everything else (unless there are extenuating circumstances) should be rejected. If the resulting value of developing the product completely overwhelms the costs of developing it, it shouldn’t be necessary to spend any significant time discussing it—just approve it and move on to sequencing it into the portfolio backlog. If we find ourselves squabbling over a small difference in cost or value before we can make a decision, we should reject the product because there is clearly not overwhelming economic support for developing it. In most organizations there are simply too many high-value product development opportunities to waste time discussing questionable opportunities.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315505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3685152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629853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4221225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1231005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350136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1679158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890705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39</a:t>
            </a:fld>
            <a:endParaRPr lang="en-US" dirty="0"/>
          </a:p>
        </p:txBody>
      </p:sp>
    </p:spTree>
    <p:extLst>
      <p:ext uri="{BB962C8B-B14F-4D97-AF65-F5344CB8AC3E}">
        <p14:creationId xmlns:p14="http://schemas.microsoft.com/office/powerpoint/2010/main" val="676164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40</a:t>
            </a:fld>
            <a:endParaRPr lang="en-US" dirty="0"/>
          </a:p>
        </p:txBody>
      </p:sp>
    </p:spTree>
    <p:extLst>
      <p:ext uri="{BB962C8B-B14F-4D97-AF65-F5344CB8AC3E}">
        <p14:creationId xmlns:p14="http://schemas.microsoft.com/office/powerpoint/2010/main" val="2051861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41</a:t>
            </a:fld>
            <a:endParaRPr lang="en-US" dirty="0"/>
          </a:p>
        </p:txBody>
      </p:sp>
    </p:spTree>
    <p:extLst>
      <p:ext uri="{BB962C8B-B14F-4D97-AF65-F5344CB8AC3E}">
        <p14:creationId xmlns:p14="http://schemas.microsoft.com/office/powerpoint/2010/main" val="768257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1616305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42</a:t>
            </a:fld>
            <a:endParaRPr lang="en-US" dirty="0"/>
          </a:p>
        </p:txBody>
      </p:sp>
    </p:spTree>
    <p:extLst>
      <p:ext uri="{BB962C8B-B14F-4D97-AF65-F5344CB8AC3E}">
        <p14:creationId xmlns:p14="http://schemas.microsoft.com/office/powerpoint/2010/main" val="156840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183070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2311755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4195159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Today many organizations are striving for continuous deployment, where they deploy working features into production as soon as they become available. If your organization is focused on this practice, you might not need to produce a product roadmap. However, even if you do intend to deploy continuously, a product roadmap might be a useful tool for helping your organization think about larger collections of features, constraints that might dictate which features should be done around the same time, and when certain features should be available.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419882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Today many organizations are striving for continuous deployment, where they deploy working features into production as soon as they become available. If your organization is focused on this practice, you might not need to produce a product roadmap. However, even if you do intend to deploy continuously, a product roadmap might be a useful tool for helping your organization think about larger collections of features, constraints that might dictate which features should be done around the same time, and when certain features should be available.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2514751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a:solidFill>
                  <a:schemeClr val="tx1">
                    <a:lumMod val="50000"/>
                  </a:schemeClr>
                </a:solidFill>
              </a:rPr>
              <a:t>Week 9 </a:t>
            </a:r>
            <a:r>
              <a:rPr lang="en-US" sz="2400" dirty="0">
                <a:solidFill>
                  <a:schemeClr val="tx1">
                    <a:lumMod val="50000"/>
                  </a:schemeClr>
                </a:solidFill>
              </a:rPr>
              <a:t>– </a:t>
            </a:r>
            <a:r>
              <a:rPr lang="en-US" sz="2400">
                <a:solidFill>
                  <a:schemeClr val="tx1">
                    <a:lumMod val="50000"/>
                  </a:schemeClr>
                </a:solidFill>
              </a:rPr>
              <a:t>March 29</a:t>
            </a:r>
            <a:r>
              <a:rPr lang="en-US" sz="2400" baseline="30000">
                <a:solidFill>
                  <a:schemeClr val="tx1">
                    <a:lumMod val="50000"/>
                  </a:schemeClr>
                </a:solidFill>
              </a:rPr>
              <a:t>th</a:t>
            </a:r>
            <a:r>
              <a:rPr lang="en-US" sz="2400">
                <a:solidFill>
                  <a:schemeClr val="tx1">
                    <a:lumMod val="50000"/>
                  </a:schemeClr>
                </a:solidFill>
              </a:rPr>
              <a:t>  </a:t>
            </a:r>
            <a:endParaRPr lang="en-US" sz="2400" dirty="0">
              <a:solidFill>
                <a:schemeClr val="tx1">
                  <a:lumMod val="50000"/>
                </a:schemeClr>
              </a:solidFill>
            </a:endParaRPr>
          </a:p>
        </p:txBody>
      </p:sp>
      <p:sp>
        <p:nvSpPr>
          <p:cNvPr id="3" name="Title 2"/>
          <p:cNvSpPr>
            <a:spLocks noGrp="1"/>
          </p:cNvSpPr>
          <p:nvPr>
            <p:ph type="ctrTitle"/>
          </p:nvPr>
        </p:nvSpPr>
        <p:spPr/>
        <p:txBody>
          <a:bodyPr>
            <a:normAutofit/>
          </a:bodyPr>
          <a:lstStyle/>
          <a:p>
            <a:r>
              <a:rPr lang="en-US" sz="4400" dirty="0"/>
              <a:t>MGS 425 (S1S &amp; S2S)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8327" y="314090"/>
            <a:ext cx="7937799" cy="485698"/>
          </a:xfrm>
        </p:spPr>
        <p:txBody>
          <a:bodyPr>
            <a:normAutofit fontScale="90000"/>
          </a:bodyPr>
          <a:lstStyle/>
          <a:p>
            <a:r>
              <a:rPr lang="en-US" sz="2800" dirty="0"/>
              <a:t>Multi Level Planning – Product Planning (Envisioning)</a:t>
            </a:r>
            <a:endParaRPr lang="en-US" dirty="0"/>
          </a:p>
        </p:txBody>
      </p:sp>
      <p:pic>
        <p:nvPicPr>
          <p:cNvPr id="5" name="Picture 4">
            <a:extLst>
              <a:ext uri="{FF2B5EF4-FFF2-40B4-BE49-F238E27FC236}">
                <a16:creationId xmlns:a16="http://schemas.microsoft.com/office/drawing/2014/main" id="{8BCFD6FC-357C-9F40-9AAA-89ACC0148913}"/>
              </a:ext>
            </a:extLst>
          </p:cNvPr>
          <p:cNvPicPr>
            <a:picLocks noChangeAspect="1"/>
          </p:cNvPicPr>
          <p:nvPr/>
        </p:nvPicPr>
        <p:blipFill>
          <a:blip r:embed="rId3"/>
          <a:stretch>
            <a:fillRect/>
          </a:stretch>
        </p:blipFill>
        <p:spPr>
          <a:xfrm>
            <a:off x="741218" y="1669514"/>
            <a:ext cx="10709564" cy="3518972"/>
          </a:xfrm>
          <a:prstGeom prst="rect">
            <a:avLst/>
          </a:prstGeom>
        </p:spPr>
      </p:pic>
    </p:spTree>
    <p:extLst>
      <p:ext uri="{BB962C8B-B14F-4D97-AF65-F5344CB8AC3E}">
        <p14:creationId xmlns:p14="http://schemas.microsoft.com/office/powerpoint/2010/main" val="1978815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74618"/>
            <a:ext cx="8067659" cy="5003520"/>
          </a:xfrm>
        </p:spPr>
        <p:txBody>
          <a:bodyPr/>
          <a:lstStyle/>
          <a:p>
            <a:pPr marL="342900" indent="-342900">
              <a:lnSpc>
                <a:spcPct val="100000"/>
              </a:lnSpc>
              <a:spcBef>
                <a:spcPts val="400"/>
              </a:spcBef>
              <a:buFont typeface="Arial" panose="020B0604020202020204" pitchFamily="34" charset="0"/>
              <a:buChar char="•"/>
            </a:pPr>
            <a:r>
              <a:rPr lang="en-US" sz="2200" dirty="0"/>
              <a:t>Release planning is about making scope, date, and budget trade-offs for incremental deliveries.</a:t>
            </a:r>
          </a:p>
          <a:p>
            <a:pPr marL="342900" indent="-342900">
              <a:lnSpc>
                <a:spcPct val="100000"/>
              </a:lnSpc>
              <a:spcBef>
                <a:spcPts val="400"/>
              </a:spcBef>
              <a:buFont typeface="Arial" panose="020B0604020202020204" pitchFamily="34" charset="0"/>
              <a:buChar char="•"/>
            </a:pPr>
            <a:r>
              <a:rPr lang="en-US" sz="2200" dirty="0"/>
              <a:t>On most development efforts it is sensible and necessary to do initial release planning after envisioning (e.g. product planning) and before starting the first sprint associated with the release. </a:t>
            </a:r>
          </a:p>
          <a:p>
            <a:pPr marL="342900" indent="-342900">
              <a:lnSpc>
                <a:spcPct val="100000"/>
              </a:lnSpc>
              <a:spcBef>
                <a:spcPts val="400"/>
              </a:spcBef>
              <a:buFont typeface="Arial" panose="020B0604020202020204" pitchFamily="34" charset="0"/>
              <a:buChar char="•"/>
            </a:pPr>
            <a:r>
              <a:rPr lang="en-US" sz="2200" dirty="0"/>
              <a:t>To have some idea what can be delivered by a fixed date or when you can deliver a fixed set of features, you need to create and estimate a sufficient number of product backlog items.</a:t>
            </a:r>
          </a:p>
          <a:p>
            <a:pPr marL="342900" indent="-342900">
              <a:lnSpc>
                <a:spcPct val="100000"/>
              </a:lnSpc>
              <a:spcBef>
                <a:spcPts val="400"/>
              </a:spcBef>
              <a:buFont typeface="Arial" panose="020B0604020202020204" pitchFamily="34" charset="0"/>
              <a:buChar char="•"/>
            </a:pPr>
            <a:r>
              <a:rPr lang="en-US" sz="2200" dirty="0"/>
              <a:t>A simple way to visualize a release is to draw a line through the product backlog (see Figure 15.3). All of the items above the line are planned for the release, and all of the items below the line are not planned for the release. </a:t>
            </a:r>
          </a:p>
          <a:p>
            <a:pPr marL="342900" indent="-342900">
              <a:lnSpc>
                <a:spcPct val="100000"/>
              </a:lnSpc>
              <a:spcBef>
                <a:spcPts val="400"/>
              </a:spcBef>
              <a:buFont typeface="Arial" panose="020B0604020202020204" pitchFamily="34" charset="0"/>
              <a:buChar char="•"/>
            </a:pPr>
            <a:r>
              <a:rPr lang="en-US" sz="2200" dirty="0"/>
              <a:t>This line can move up or down in the product backlog as you gain better insight into the product. </a:t>
            </a:r>
          </a:p>
        </p:txBody>
      </p:sp>
      <p:sp>
        <p:nvSpPr>
          <p:cNvPr id="8" name="Title 2">
            <a:extLst>
              <a:ext uri="{FF2B5EF4-FFF2-40B4-BE49-F238E27FC236}">
                <a16:creationId xmlns:a16="http://schemas.microsoft.com/office/drawing/2014/main" id="{70A5F0EC-B839-6043-9097-E822AD43534C}"/>
              </a:ext>
            </a:extLst>
          </p:cNvPr>
          <p:cNvSpPr>
            <a:spLocks noGrp="1"/>
          </p:cNvSpPr>
          <p:nvPr>
            <p:ph type="title"/>
          </p:nvPr>
        </p:nvSpPr>
        <p:spPr>
          <a:xfrm>
            <a:off x="3588327" y="314090"/>
            <a:ext cx="7937799" cy="485698"/>
          </a:xfrm>
        </p:spPr>
        <p:txBody>
          <a:bodyPr>
            <a:normAutofit/>
          </a:bodyPr>
          <a:lstStyle/>
          <a:p>
            <a:r>
              <a:rPr lang="en-US" sz="2800" dirty="0"/>
              <a:t>Multi Level Planning – Release Planning</a:t>
            </a:r>
            <a:endParaRPr lang="en-US" dirty="0"/>
          </a:p>
        </p:txBody>
      </p:sp>
      <p:pic>
        <p:nvPicPr>
          <p:cNvPr id="9" name="Picture 8">
            <a:extLst>
              <a:ext uri="{FF2B5EF4-FFF2-40B4-BE49-F238E27FC236}">
                <a16:creationId xmlns:a16="http://schemas.microsoft.com/office/drawing/2014/main" id="{790FD28B-A7CD-B441-8975-77A8B60D1017}"/>
              </a:ext>
            </a:extLst>
          </p:cNvPr>
          <p:cNvPicPr>
            <a:picLocks noChangeAspect="1"/>
          </p:cNvPicPr>
          <p:nvPr/>
        </p:nvPicPr>
        <p:blipFill>
          <a:blip r:embed="rId3"/>
          <a:stretch>
            <a:fillRect/>
          </a:stretch>
        </p:blipFill>
        <p:spPr>
          <a:xfrm>
            <a:off x="8603673" y="2014105"/>
            <a:ext cx="3215670" cy="2829790"/>
          </a:xfrm>
          <a:prstGeom prst="rect">
            <a:avLst/>
          </a:prstGeom>
        </p:spPr>
      </p:pic>
    </p:spTree>
    <p:extLst>
      <p:ext uri="{BB962C8B-B14F-4D97-AF65-F5344CB8AC3E}">
        <p14:creationId xmlns:p14="http://schemas.microsoft.com/office/powerpoint/2010/main" val="2971316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0A5F0EC-B839-6043-9097-E822AD43534C}"/>
              </a:ext>
            </a:extLst>
          </p:cNvPr>
          <p:cNvSpPr>
            <a:spLocks noGrp="1"/>
          </p:cNvSpPr>
          <p:nvPr>
            <p:ph type="title"/>
          </p:nvPr>
        </p:nvSpPr>
        <p:spPr>
          <a:xfrm>
            <a:off x="3588327" y="314090"/>
            <a:ext cx="7937799" cy="485698"/>
          </a:xfrm>
        </p:spPr>
        <p:txBody>
          <a:bodyPr>
            <a:normAutofit/>
          </a:bodyPr>
          <a:lstStyle/>
          <a:p>
            <a:r>
              <a:rPr lang="en-US" sz="2800" dirty="0"/>
              <a:t>Multi Level Planning – Release Planning</a:t>
            </a:r>
            <a:endParaRPr lang="en-US" dirty="0"/>
          </a:p>
        </p:txBody>
      </p:sp>
      <p:pic>
        <p:nvPicPr>
          <p:cNvPr id="4" name="Picture 3">
            <a:extLst>
              <a:ext uri="{FF2B5EF4-FFF2-40B4-BE49-F238E27FC236}">
                <a16:creationId xmlns:a16="http://schemas.microsoft.com/office/drawing/2014/main" id="{5769023B-9D82-A74F-A5CE-BA3B5EC9F251}"/>
              </a:ext>
            </a:extLst>
          </p:cNvPr>
          <p:cNvPicPr>
            <a:picLocks noChangeAspect="1"/>
          </p:cNvPicPr>
          <p:nvPr/>
        </p:nvPicPr>
        <p:blipFill>
          <a:blip r:embed="rId3"/>
          <a:stretch>
            <a:fillRect/>
          </a:stretch>
        </p:blipFill>
        <p:spPr>
          <a:xfrm>
            <a:off x="1046018" y="1325445"/>
            <a:ext cx="10099964" cy="4502394"/>
          </a:xfrm>
          <a:prstGeom prst="rect">
            <a:avLst/>
          </a:prstGeom>
        </p:spPr>
      </p:pic>
    </p:spTree>
    <p:extLst>
      <p:ext uri="{BB962C8B-B14F-4D97-AF65-F5344CB8AC3E}">
        <p14:creationId xmlns:p14="http://schemas.microsoft.com/office/powerpoint/2010/main" val="3601242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0A5F0EC-B839-6043-9097-E822AD43534C}"/>
              </a:ext>
            </a:extLst>
          </p:cNvPr>
          <p:cNvSpPr>
            <a:spLocks noGrp="1"/>
          </p:cNvSpPr>
          <p:nvPr>
            <p:ph type="title"/>
          </p:nvPr>
        </p:nvSpPr>
        <p:spPr>
          <a:xfrm>
            <a:off x="3588327" y="314090"/>
            <a:ext cx="7937799" cy="485698"/>
          </a:xfrm>
        </p:spPr>
        <p:txBody>
          <a:bodyPr>
            <a:normAutofit/>
          </a:bodyPr>
          <a:lstStyle/>
          <a:p>
            <a:r>
              <a:rPr lang="en-US" sz="2800" dirty="0"/>
              <a:t>Multi Level Planning – Release Planning</a:t>
            </a:r>
            <a:endParaRPr lang="en-US" dirty="0"/>
          </a:p>
        </p:txBody>
      </p:sp>
      <p:pic>
        <p:nvPicPr>
          <p:cNvPr id="2" name="Picture 1">
            <a:extLst>
              <a:ext uri="{FF2B5EF4-FFF2-40B4-BE49-F238E27FC236}">
                <a16:creationId xmlns:a16="http://schemas.microsoft.com/office/drawing/2014/main" id="{F79B600E-7A5E-C442-A1BD-BCCBD1F69A09}"/>
              </a:ext>
            </a:extLst>
          </p:cNvPr>
          <p:cNvPicPr>
            <a:picLocks noChangeAspect="1"/>
          </p:cNvPicPr>
          <p:nvPr/>
        </p:nvPicPr>
        <p:blipFill>
          <a:blip r:embed="rId3"/>
          <a:stretch>
            <a:fillRect/>
          </a:stretch>
        </p:blipFill>
        <p:spPr>
          <a:xfrm>
            <a:off x="1004454" y="1094695"/>
            <a:ext cx="10183091" cy="5229155"/>
          </a:xfrm>
          <a:prstGeom prst="rect">
            <a:avLst/>
          </a:prstGeom>
        </p:spPr>
      </p:pic>
    </p:spTree>
    <p:extLst>
      <p:ext uri="{BB962C8B-B14F-4D97-AF65-F5344CB8AC3E}">
        <p14:creationId xmlns:p14="http://schemas.microsoft.com/office/powerpoint/2010/main" val="262346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0A5F0EC-B839-6043-9097-E822AD43534C}"/>
              </a:ext>
            </a:extLst>
          </p:cNvPr>
          <p:cNvSpPr>
            <a:spLocks noGrp="1"/>
          </p:cNvSpPr>
          <p:nvPr>
            <p:ph type="title"/>
          </p:nvPr>
        </p:nvSpPr>
        <p:spPr>
          <a:xfrm>
            <a:off x="3588327" y="314090"/>
            <a:ext cx="7937799" cy="485698"/>
          </a:xfrm>
        </p:spPr>
        <p:txBody>
          <a:bodyPr>
            <a:normAutofit/>
          </a:bodyPr>
          <a:lstStyle/>
          <a:p>
            <a:r>
              <a:rPr lang="en-US" sz="2800" dirty="0"/>
              <a:t>Multi Level Planning – Sprint Planning</a:t>
            </a:r>
            <a:endParaRPr lang="en-US" dirty="0"/>
          </a:p>
        </p:txBody>
      </p:sp>
      <p:pic>
        <p:nvPicPr>
          <p:cNvPr id="3" name="Picture 2">
            <a:extLst>
              <a:ext uri="{FF2B5EF4-FFF2-40B4-BE49-F238E27FC236}">
                <a16:creationId xmlns:a16="http://schemas.microsoft.com/office/drawing/2014/main" id="{53F38930-C291-7E4F-ACCE-A0F67A96E863}"/>
              </a:ext>
            </a:extLst>
          </p:cNvPr>
          <p:cNvPicPr>
            <a:picLocks noChangeAspect="1"/>
          </p:cNvPicPr>
          <p:nvPr/>
        </p:nvPicPr>
        <p:blipFill>
          <a:blip r:embed="rId3"/>
          <a:stretch>
            <a:fillRect/>
          </a:stretch>
        </p:blipFill>
        <p:spPr>
          <a:xfrm>
            <a:off x="2504209" y="2480541"/>
            <a:ext cx="7183582" cy="3793880"/>
          </a:xfrm>
          <a:prstGeom prst="rect">
            <a:avLst/>
          </a:prstGeom>
        </p:spPr>
      </p:pic>
      <p:pic>
        <p:nvPicPr>
          <p:cNvPr id="4" name="Picture 3">
            <a:extLst>
              <a:ext uri="{FF2B5EF4-FFF2-40B4-BE49-F238E27FC236}">
                <a16:creationId xmlns:a16="http://schemas.microsoft.com/office/drawing/2014/main" id="{EB833A00-82C1-B04A-8426-7A9EFDCA9DB6}"/>
              </a:ext>
            </a:extLst>
          </p:cNvPr>
          <p:cNvPicPr>
            <a:picLocks noChangeAspect="1"/>
          </p:cNvPicPr>
          <p:nvPr/>
        </p:nvPicPr>
        <p:blipFill>
          <a:blip r:embed="rId4"/>
          <a:stretch>
            <a:fillRect/>
          </a:stretch>
        </p:blipFill>
        <p:spPr>
          <a:xfrm>
            <a:off x="1039090" y="1247744"/>
            <a:ext cx="10598727" cy="1105194"/>
          </a:xfrm>
          <a:prstGeom prst="rect">
            <a:avLst/>
          </a:prstGeom>
        </p:spPr>
      </p:pic>
    </p:spTree>
    <p:extLst>
      <p:ext uri="{BB962C8B-B14F-4D97-AF65-F5344CB8AC3E}">
        <p14:creationId xmlns:p14="http://schemas.microsoft.com/office/powerpoint/2010/main" val="256364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6036" y="314090"/>
            <a:ext cx="6220691" cy="485698"/>
          </a:xfrm>
        </p:spPr>
        <p:txBody>
          <a:bodyPr>
            <a:normAutofit fontScale="90000"/>
          </a:bodyPr>
          <a:lstStyle/>
          <a:p>
            <a:pPr>
              <a:lnSpc>
                <a:spcPct val="100000"/>
              </a:lnSpc>
              <a:spcBef>
                <a:spcPts val="400"/>
              </a:spcBef>
            </a:pPr>
            <a:r>
              <a:rPr lang="en-US" sz="2800" dirty="0"/>
              <a:t>Multi Level Planning – Daily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02327"/>
            <a:ext cx="9544688" cy="4975811"/>
          </a:xfrm>
        </p:spPr>
        <p:txBody>
          <a:bodyPr/>
          <a:lstStyle/>
          <a:p>
            <a:pPr marL="342900" indent="-342900">
              <a:lnSpc>
                <a:spcPct val="100000"/>
              </a:lnSpc>
              <a:spcBef>
                <a:spcPts val="400"/>
              </a:spcBef>
              <a:buFont typeface="Arial" panose="020B0604020202020204" pitchFamily="34" charset="0"/>
              <a:buChar char="•"/>
            </a:pPr>
            <a:r>
              <a:rPr lang="en-US" sz="2400" dirty="0"/>
              <a:t>The most detailed level of planning occurs during the team’s daily scrum meeting. </a:t>
            </a:r>
          </a:p>
          <a:p>
            <a:pPr marL="342900" indent="-342900">
              <a:lnSpc>
                <a:spcPct val="100000"/>
              </a:lnSpc>
              <a:spcBef>
                <a:spcPts val="400"/>
              </a:spcBef>
              <a:buFont typeface="Arial" panose="020B0604020202020204" pitchFamily="34" charset="0"/>
              <a:buChar char="•"/>
            </a:pPr>
            <a:r>
              <a:rPr lang="en-US" sz="2400" dirty="0"/>
              <a:t>During the daily scrum, team members collectively describe, in a highly visible manner, the big-picture plan for that day. </a:t>
            </a:r>
          </a:p>
          <a:p>
            <a:pPr marL="342900" indent="-342900">
              <a:lnSpc>
                <a:spcPct val="100000"/>
              </a:lnSpc>
              <a:spcBef>
                <a:spcPts val="400"/>
              </a:spcBef>
              <a:buFont typeface="Arial" panose="020B0604020202020204" pitchFamily="34" charset="0"/>
              <a:buChar char="•"/>
            </a:pPr>
            <a:r>
              <a:rPr lang="en-US" sz="2400" dirty="0"/>
              <a:t>This also allows the team to use resource alerts. For example, someone might say, “Today I am going to work on the stored procedure task, and I should have that done by lunch. Whoever is going to work on the business logic task, please keep in mind that the business logic task is on the critical path for getting our work done this sprint and you should be ready to work on it right after lunch.” </a:t>
            </a:r>
          </a:p>
          <a:p>
            <a:pPr marL="342900" indent="-342900">
              <a:lnSpc>
                <a:spcPct val="100000"/>
              </a:lnSpc>
              <a:spcBef>
                <a:spcPts val="400"/>
              </a:spcBef>
              <a:buFont typeface="Arial" panose="020B0604020202020204" pitchFamily="34" charset="0"/>
              <a:buChar char="•"/>
            </a:pPr>
            <a:r>
              <a:rPr lang="en-US" sz="2400" dirty="0"/>
              <a:t>Such communications can quickly identify potential work blockages and enable a better flow through sprint execution.</a:t>
            </a:r>
          </a:p>
        </p:txBody>
      </p:sp>
    </p:spTree>
    <p:extLst>
      <p:ext uri="{BB962C8B-B14F-4D97-AF65-F5344CB8AC3E}">
        <p14:creationId xmlns:p14="http://schemas.microsoft.com/office/powerpoint/2010/main" val="3370937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0A5F0EC-B839-6043-9097-E822AD43534C}"/>
              </a:ext>
            </a:extLst>
          </p:cNvPr>
          <p:cNvSpPr>
            <a:spLocks noGrp="1"/>
          </p:cNvSpPr>
          <p:nvPr>
            <p:ph type="title"/>
          </p:nvPr>
        </p:nvSpPr>
        <p:spPr>
          <a:xfrm>
            <a:off x="3588327" y="314090"/>
            <a:ext cx="7937799" cy="485698"/>
          </a:xfrm>
        </p:spPr>
        <p:txBody>
          <a:bodyPr>
            <a:normAutofit/>
          </a:bodyPr>
          <a:lstStyle/>
          <a:p>
            <a:r>
              <a:rPr lang="en-US" sz="2800" dirty="0"/>
              <a:t>Multi Level Planning – Closing</a:t>
            </a:r>
            <a:endParaRPr lang="en-US" dirty="0"/>
          </a:p>
        </p:txBody>
      </p:sp>
      <p:pic>
        <p:nvPicPr>
          <p:cNvPr id="2" name="Picture 1">
            <a:extLst>
              <a:ext uri="{FF2B5EF4-FFF2-40B4-BE49-F238E27FC236}">
                <a16:creationId xmlns:a16="http://schemas.microsoft.com/office/drawing/2014/main" id="{9B8163B9-C0BB-A549-884F-1B9170A245A4}"/>
              </a:ext>
            </a:extLst>
          </p:cNvPr>
          <p:cNvPicPr>
            <a:picLocks noChangeAspect="1"/>
          </p:cNvPicPr>
          <p:nvPr/>
        </p:nvPicPr>
        <p:blipFill>
          <a:blip r:embed="rId3"/>
          <a:stretch>
            <a:fillRect/>
          </a:stretch>
        </p:blipFill>
        <p:spPr>
          <a:xfrm>
            <a:off x="1988127" y="2211125"/>
            <a:ext cx="8215745" cy="4277365"/>
          </a:xfrm>
          <a:prstGeom prst="rect">
            <a:avLst/>
          </a:prstGeom>
        </p:spPr>
      </p:pic>
      <p:pic>
        <p:nvPicPr>
          <p:cNvPr id="5" name="Picture 4">
            <a:extLst>
              <a:ext uri="{FF2B5EF4-FFF2-40B4-BE49-F238E27FC236}">
                <a16:creationId xmlns:a16="http://schemas.microsoft.com/office/drawing/2014/main" id="{9467B3B5-1541-C847-B9A0-C94BF36E0DAC}"/>
              </a:ext>
            </a:extLst>
          </p:cNvPr>
          <p:cNvPicPr>
            <a:picLocks noChangeAspect="1"/>
          </p:cNvPicPr>
          <p:nvPr/>
        </p:nvPicPr>
        <p:blipFill>
          <a:blip r:embed="rId4"/>
          <a:stretch>
            <a:fillRect/>
          </a:stretch>
        </p:blipFill>
        <p:spPr>
          <a:xfrm>
            <a:off x="1212271" y="1145449"/>
            <a:ext cx="9767455" cy="1121096"/>
          </a:xfrm>
          <a:prstGeom prst="rect">
            <a:avLst/>
          </a:prstGeom>
        </p:spPr>
      </p:pic>
    </p:spTree>
    <p:extLst>
      <p:ext uri="{BB962C8B-B14F-4D97-AF65-F5344CB8AC3E}">
        <p14:creationId xmlns:p14="http://schemas.microsoft.com/office/powerpoint/2010/main" val="1115436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a:t>Portfolio planning</a:t>
            </a:r>
          </a:p>
        </p:txBody>
      </p:sp>
      <p:sp>
        <p:nvSpPr>
          <p:cNvPr id="3" name="Subtitle 2"/>
          <p:cNvSpPr>
            <a:spLocks noGrp="1"/>
          </p:cNvSpPr>
          <p:nvPr>
            <p:ph type="subTitle" idx="1"/>
          </p:nvPr>
        </p:nvSpPr>
        <p:spPr/>
        <p:txBody>
          <a:bodyPr/>
          <a:lstStyle/>
          <a:p>
            <a:r>
              <a:rPr lang="en-US" dirty="0">
                <a:solidFill>
                  <a:srgbClr val="333333"/>
                </a:solidFill>
              </a:rPr>
              <a:t>Chapter 16</a:t>
            </a:r>
          </a:p>
        </p:txBody>
      </p:sp>
    </p:spTree>
    <p:extLst>
      <p:ext uri="{BB962C8B-B14F-4D97-AF65-F5344CB8AC3E}">
        <p14:creationId xmlns:p14="http://schemas.microsoft.com/office/powerpoint/2010/main" val="2029770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000" dirty="0"/>
              <a:t>Overview</a:t>
            </a:r>
          </a:p>
          <a:p>
            <a:pPr marL="800089" lvl="1" indent="-342900">
              <a:lnSpc>
                <a:spcPct val="100000"/>
              </a:lnSpc>
              <a:spcBef>
                <a:spcPts val="400"/>
              </a:spcBef>
              <a:buFont typeface="Arial" panose="020B0604020202020204" pitchFamily="34" charset="0"/>
              <a:buChar char="•"/>
            </a:pPr>
            <a:r>
              <a:rPr lang="en-US" sz="1800" dirty="0"/>
              <a:t>Timing</a:t>
            </a:r>
          </a:p>
          <a:p>
            <a:pPr marL="800089" lvl="1" indent="-342900">
              <a:lnSpc>
                <a:spcPct val="100000"/>
              </a:lnSpc>
              <a:spcBef>
                <a:spcPts val="400"/>
              </a:spcBef>
              <a:buFont typeface="Arial" panose="020B0604020202020204" pitchFamily="34" charset="0"/>
              <a:buChar char="•"/>
            </a:pPr>
            <a:r>
              <a:rPr lang="en-US" sz="1800" dirty="0"/>
              <a:t>Participants</a:t>
            </a:r>
          </a:p>
          <a:p>
            <a:pPr marL="800089" lvl="1" indent="-342900">
              <a:lnSpc>
                <a:spcPct val="100000"/>
              </a:lnSpc>
              <a:spcBef>
                <a:spcPts val="400"/>
              </a:spcBef>
              <a:buFont typeface="Arial" panose="020B0604020202020204" pitchFamily="34" charset="0"/>
              <a:buChar char="•"/>
            </a:pPr>
            <a:r>
              <a:rPr lang="en-US" sz="1800" dirty="0"/>
              <a:t>Process</a:t>
            </a:r>
          </a:p>
          <a:p>
            <a:pPr marL="342900" indent="-342900">
              <a:lnSpc>
                <a:spcPct val="100000"/>
              </a:lnSpc>
              <a:spcBef>
                <a:spcPts val="400"/>
              </a:spcBef>
              <a:buFont typeface="Arial" panose="020B0604020202020204" pitchFamily="34" charset="0"/>
              <a:buChar char="•"/>
            </a:pPr>
            <a:r>
              <a:rPr lang="en-US" sz="2000" dirty="0"/>
              <a:t>Scheduling Strategies</a:t>
            </a:r>
          </a:p>
          <a:p>
            <a:pPr marL="800089" lvl="1" indent="-342900">
              <a:lnSpc>
                <a:spcPct val="100000"/>
              </a:lnSpc>
              <a:spcBef>
                <a:spcPts val="400"/>
              </a:spcBef>
              <a:buFont typeface="Arial" panose="020B0604020202020204" pitchFamily="34" charset="0"/>
              <a:buChar char="•"/>
            </a:pPr>
            <a:r>
              <a:rPr lang="en-US" sz="1800" dirty="0"/>
              <a:t>Optimize for Lifecycle Profits</a:t>
            </a:r>
          </a:p>
          <a:p>
            <a:pPr marL="800089" lvl="1" indent="-342900">
              <a:lnSpc>
                <a:spcPct val="100000"/>
              </a:lnSpc>
              <a:spcBef>
                <a:spcPts val="400"/>
              </a:spcBef>
              <a:buFont typeface="Arial" panose="020B0604020202020204" pitchFamily="34" charset="0"/>
              <a:buChar char="•"/>
            </a:pPr>
            <a:r>
              <a:rPr lang="en-US" sz="1800" dirty="0"/>
              <a:t>Calculate Cost of Delay</a:t>
            </a:r>
          </a:p>
          <a:p>
            <a:pPr marL="800089" lvl="1" indent="-342900">
              <a:lnSpc>
                <a:spcPct val="100000"/>
              </a:lnSpc>
              <a:spcBef>
                <a:spcPts val="400"/>
              </a:spcBef>
              <a:buFont typeface="Arial" panose="020B0604020202020204" pitchFamily="34" charset="0"/>
              <a:buChar char="•"/>
            </a:pPr>
            <a:r>
              <a:rPr lang="en-US" sz="1800" dirty="0"/>
              <a:t>Estimate for Accuracy, Not Precision</a:t>
            </a:r>
          </a:p>
          <a:p>
            <a:pPr marL="342900" indent="-342900">
              <a:lnSpc>
                <a:spcPct val="100000"/>
              </a:lnSpc>
              <a:spcBef>
                <a:spcPts val="400"/>
              </a:spcBef>
              <a:buFont typeface="Arial" panose="020B0604020202020204" pitchFamily="34" charset="0"/>
              <a:buChar char="•"/>
            </a:pPr>
            <a:r>
              <a:rPr lang="en-US" sz="2000" dirty="0"/>
              <a:t>Inflow Strategies</a:t>
            </a:r>
          </a:p>
          <a:p>
            <a:pPr marL="800089" lvl="1" indent="-342900">
              <a:lnSpc>
                <a:spcPct val="100000"/>
              </a:lnSpc>
              <a:spcBef>
                <a:spcPts val="400"/>
              </a:spcBef>
              <a:buFont typeface="Arial" panose="020B0604020202020204" pitchFamily="34" charset="0"/>
              <a:buChar char="•"/>
            </a:pPr>
            <a:r>
              <a:rPr lang="en-US" sz="1800" dirty="0"/>
              <a:t>Apply the Economic Filter</a:t>
            </a:r>
          </a:p>
          <a:p>
            <a:pPr marL="800089" lvl="1" indent="-342900">
              <a:lnSpc>
                <a:spcPct val="100000"/>
              </a:lnSpc>
              <a:spcBef>
                <a:spcPts val="400"/>
              </a:spcBef>
              <a:buFont typeface="Arial" panose="020B0604020202020204" pitchFamily="34" charset="0"/>
              <a:buChar char="•"/>
            </a:pPr>
            <a:r>
              <a:rPr lang="en-US" sz="1800" dirty="0"/>
              <a:t>Balance the Arrival Rate with the Departure Rate</a:t>
            </a:r>
          </a:p>
          <a:p>
            <a:pPr marL="800089" lvl="1" indent="-342900">
              <a:lnSpc>
                <a:spcPct val="100000"/>
              </a:lnSpc>
              <a:spcBef>
                <a:spcPts val="400"/>
              </a:spcBef>
              <a:buFont typeface="Arial" panose="020B0604020202020204" pitchFamily="34" charset="0"/>
              <a:buChar char="•"/>
            </a:pPr>
            <a:r>
              <a:rPr lang="en-US" sz="1800" dirty="0"/>
              <a:t>Quickly Embrace Emergent Opportunities</a:t>
            </a:r>
          </a:p>
          <a:p>
            <a:pPr marL="800089" lvl="1" indent="-342900">
              <a:lnSpc>
                <a:spcPct val="100000"/>
              </a:lnSpc>
              <a:spcBef>
                <a:spcPts val="400"/>
              </a:spcBef>
              <a:buFont typeface="Arial" panose="020B0604020202020204" pitchFamily="34" charset="0"/>
              <a:buChar char="•"/>
            </a:pPr>
            <a:r>
              <a:rPr lang="en-US" sz="1800" dirty="0"/>
              <a:t>Plan for Smaller, More Frequent Releases</a:t>
            </a:r>
          </a:p>
        </p:txBody>
      </p:sp>
    </p:spTree>
    <p:extLst>
      <p:ext uri="{BB962C8B-B14F-4D97-AF65-F5344CB8AC3E}">
        <p14:creationId xmlns:p14="http://schemas.microsoft.com/office/powerpoint/2010/main" val="2165402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000" dirty="0"/>
              <a:t>Outflow Strategies</a:t>
            </a:r>
          </a:p>
          <a:p>
            <a:pPr marL="800089" lvl="1" indent="-342900">
              <a:lnSpc>
                <a:spcPct val="100000"/>
              </a:lnSpc>
              <a:spcBef>
                <a:spcPts val="400"/>
              </a:spcBef>
              <a:buFont typeface="Arial" panose="020B0604020202020204" pitchFamily="34" charset="0"/>
              <a:buChar char="•"/>
            </a:pPr>
            <a:r>
              <a:rPr lang="en-US" sz="1800" dirty="0"/>
              <a:t>Focus on Idle Work, Not Idle Workers</a:t>
            </a:r>
          </a:p>
          <a:p>
            <a:pPr marL="800089" lvl="1" indent="-342900">
              <a:lnSpc>
                <a:spcPct val="100000"/>
              </a:lnSpc>
              <a:spcBef>
                <a:spcPts val="400"/>
              </a:spcBef>
              <a:buFont typeface="Arial" panose="020B0604020202020204" pitchFamily="34" charset="0"/>
              <a:buChar char="•"/>
            </a:pPr>
            <a:r>
              <a:rPr lang="en-US" sz="1800" dirty="0"/>
              <a:t>Establish a WIP Limit</a:t>
            </a:r>
          </a:p>
          <a:p>
            <a:pPr marL="800089" lvl="1" indent="-342900">
              <a:lnSpc>
                <a:spcPct val="100000"/>
              </a:lnSpc>
              <a:spcBef>
                <a:spcPts val="400"/>
              </a:spcBef>
              <a:buFont typeface="Arial" panose="020B0604020202020204" pitchFamily="34" charset="0"/>
              <a:buChar char="•"/>
            </a:pPr>
            <a:r>
              <a:rPr lang="en-US" sz="1800" dirty="0"/>
              <a:t>Wait for a Complete Team</a:t>
            </a:r>
          </a:p>
          <a:p>
            <a:pPr marL="342900" indent="-342900">
              <a:lnSpc>
                <a:spcPct val="100000"/>
              </a:lnSpc>
              <a:spcBef>
                <a:spcPts val="400"/>
              </a:spcBef>
              <a:buFont typeface="Arial" panose="020B0604020202020204" pitchFamily="34" charset="0"/>
              <a:buChar char="•"/>
            </a:pPr>
            <a:r>
              <a:rPr lang="en-US" sz="2000" dirty="0"/>
              <a:t>In-Process Strategies</a:t>
            </a:r>
          </a:p>
          <a:p>
            <a:pPr marL="800089" lvl="1" indent="-342900">
              <a:lnSpc>
                <a:spcPct val="100000"/>
              </a:lnSpc>
              <a:spcBef>
                <a:spcPts val="400"/>
              </a:spcBef>
              <a:buFont typeface="Arial" panose="020B0604020202020204" pitchFamily="34" charset="0"/>
              <a:buChar char="•"/>
            </a:pPr>
            <a:r>
              <a:rPr lang="en-US" sz="1800" dirty="0"/>
              <a:t>Use Marginal Economics</a:t>
            </a:r>
          </a:p>
          <a:p>
            <a:pPr marL="342900" indent="-342900">
              <a:lnSpc>
                <a:spcPct val="100000"/>
              </a:lnSpc>
              <a:spcBef>
                <a:spcPts val="400"/>
              </a:spcBef>
              <a:buFont typeface="Arial" panose="020B0604020202020204" pitchFamily="34" charset="0"/>
              <a:buChar char="•"/>
            </a:pPr>
            <a:r>
              <a:rPr lang="en-US" sz="2000" dirty="0"/>
              <a:t>Closing</a:t>
            </a:r>
          </a:p>
        </p:txBody>
      </p:sp>
    </p:spTree>
    <p:extLst>
      <p:ext uri="{BB962C8B-B14F-4D97-AF65-F5344CB8AC3E}">
        <p14:creationId xmlns:p14="http://schemas.microsoft.com/office/powerpoint/2010/main" val="204814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369126"/>
            <a:ext cx="10347915" cy="3699155"/>
          </a:xfrm>
        </p:spPr>
        <p:txBody>
          <a:bodyPr/>
          <a:lstStyle/>
          <a:p>
            <a:pPr marL="285750" indent="-285750">
              <a:buFont typeface="Arial" panose="020B0604020202020204" pitchFamily="34" charset="0"/>
              <a:buChar char="•"/>
            </a:pPr>
            <a:r>
              <a:rPr lang="en-US" sz="2400" dirty="0"/>
              <a:t>Chapter 15 – Multi Level Planning</a:t>
            </a:r>
          </a:p>
          <a:p>
            <a:pPr marL="285750" indent="-285750">
              <a:buFont typeface="Arial" panose="020B0604020202020204" pitchFamily="34" charset="0"/>
              <a:buChar char="•"/>
            </a:pPr>
            <a:r>
              <a:rPr lang="en-US" sz="2400" dirty="0"/>
              <a:t>Chapter 16 – Portfolio Planning</a:t>
            </a:r>
          </a:p>
          <a:p>
            <a:pPr marL="285750" indent="-285750">
              <a:buFont typeface="Arial" panose="020B0604020202020204" pitchFamily="34" charset="0"/>
              <a:buChar char="•"/>
            </a:pPr>
            <a:r>
              <a:rPr lang="en-US" sz="2400" dirty="0" err="1"/>
              <a:t>TopHat</a:t>
            </a:r>
            <a:r>
              <a:rPr lang="en-US" sz="2400" dirty="0"/>
              <a:t> assignment for this week is due by Sunday, April 4</a:t>
            </a:r>
            <a:r>
              <a:rPr lang="en-US" sz="2400" baseline="30000" dirty="0"/>
              <a:t>th</a:t>
            </a:r>
            <a:r>
              <a:rPr lang="en-US" sz="2400" dirty="0"/>
              <a:t> at end of day.</a:t>
            </a:r>
            <a:endParaRPr lang="en-US" dirty="0"/>
          </a:p>
          <a:p>
            <a:endParaRPr lang="en-US" sz="2400" dirty="0"/>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 - Introduction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algn="just">
              <a:lnSpc>
                <a:spcPct val="100000"/>
              </a:lnSpc>
              <a:spcBef>
                <a:spcPts val="400"/>
              </a:spcBef>
            </a:pPr>
            <a:r>
              <a:rPr lang="en-US" sz="2400" dirty="0"/>
              <a:t>Most organizations want or need to produce more than one product at a time. These multiproduct organizations need a way to make economically sound choices regarding how to manage their product portfolios. They also need their portfolio management or governance processes to align well with core agile practices; otherwise, there will be a fundamental disconnect with the agile approach being used at the individual product level. This chapter lays out 11 strategies for portfolio planning, grouped by scheduling, product inflow, and product outflow. It ends with a discussion of how to determine whether or not more work should be invested in in-process products.</a:t>
            </a:r>
          </a:p>
        </p:txBody>
      </p:sp>
      <p:sp>
        <p:nvSpPr>
          <p:cNvPr id="2" name="TextBox 1">
            <a:extLst>
              <a:ext uri="{FF2B5EF4-FFF2-40B4-BE49-F238E27FC236}">
                <a16:creationId xmlns:a16="http://schemas.microsoft.com/office/drawing/2014/main" id="{5CDFC373-7BF9-B14D-809B-F25929ADCD8E}"/>
              </a:ext>
            </a:extLst>
          </p:cNvPr>
          <p:cNvSpPr txBox="1"/>
          <p:nvPr/>
        </p:nvSpPr>
        <p:spPr>
          <a:xfrm>
            <a:off x="7716982" y="4710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49267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 – Overview </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50472"/>
            <a:ext cx="9544688" cy="4227665"/>
          </a:xfrm>
        </p:spPr>
        <p:txBody>
          <a:bodyPr/>
          <a:lstStyle/>
          <a:p>
            <a:pPr marL="342900" indent="-342900">
              <a:lnSpc>
                <a:spcPct val="100000"/>
              </a:lnSpc>
              <a:spcBef>
                <a:spcPts val="400"/>
              </a:spcBef>
              <a:buFont typeface="Arial" panose="020B0604020202020204" pitchFamily="34" charset="0"/>
              <a:buChar char="•"/>
            </a:pPr>
            <a:r>
              <a:rPr lang="en-US" sz="2400" dirty="0"/>
              <a:t>Portfolio planning (or portfolio management) is an activity for determining which portfolio backlog items to work on, in which order, and for how long. </a:t>
            </a:r>
          </a:p>
          <a:p>
            <a:pPr marL="342900" indent="-342900">
              <a:lnSpc>
                <a:spcPct val="100000"/>
              </a:lnSpc>
              <a:spcBef>
                <a:spcPts val="400"/>
              </a:spcBef>
              <a:buFont typeface="Arial" panose="020B0604020202020204" pitchFamily="34" charset="0"/>
              <a:buChar char="•"/>
            </a:pPr>
            <a:r>
              <a:rPr lang="en-US" sz="2400" dirty="0"/>
              <a:t>A portfolio backlog item can be a product, a product increment (one release of a product), or a project (if your organization prefers to plan work around projects). </a:t>
            </a:r>
          </a:p>
          <a:p>
            <a:pPr marL="342900" indent="-342900">
              <a:lnSpc>
                <a:spcPct val="100000"/>
              </a:lnSpc>
              <a:spcBef>
                <a:spcPts val="400"/>
              </a:spcBef>
              <a:buFont typeface="Arial" panose="020B0604020202020204" pitchFamily="34" charset="0"/>
              <a:buChar char="•"/>
            </a:pPr>
            <a:r>
              <a:rPr lang="en-US" sz="2400" dirty="0"/>
              <a:t>This chapter refers to the word </a:t>
            </a:r>
            <a:r>
              <a:rPr lang="en-US" sz="2400" i="1" dirty="0"/>
              <a:t>product</a:t>
            </a:r>
            <a:r>
              <a:rPr lang="en-US" sz="2400" dirty="0"/>
              <a:t> generically to mean all types of portfolio backlog items.</a:t>
            </a:r>
          </a:p>
        </p:txBody>
      </p:sp>
    </p:spTree>
    <p:extLst>
      <p:ext uri="{BB962C8B-B14F-4D97-AF65-F5344CB8AC3E}">
        <p14:creationId xmlns:p14="http://schemas.microsoft.com/office/powerpoint/2010/main" val="381117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 - Overview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Timing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200" dirty="0"/>
              <a:t>Portfolio planning is a never-ending activity. As long as there are products to develop or maintain, there will be a portfolio to manage.</a:t>
            </a:r>
          </a:p>
          <a:p>
            <a:pPr marL="342900" indent="-342900">
              <a:lnSpc>
                <a:spcPct val="100000"/>
              </a:lnSpc>
              <a:spcBef>
                <a:spcPts val="400"/>
              </a:spcBef>
              <a:buFont typeface="Arial" panose="020B0604020202020204" pitchFamily="34" charset="0"/>
              <a:buChar char="•"/>
            </a:pPr>
            <a:r>
              <a:rPr lang="en-US" sz="2200" dirty="0"/>
              <a:t>Portfolio planning deals with a collection of products and is therefore larger in scope and higher level than individual product-level planning (envisioning).</a:t>
            </a:r>
          </a:p>
          <a:p>
            <a:pPr marL="342900" indent="-342900">
              <a:lnSpc>
                <a:spcPct val="100000"/>
              </a:lnSpc>
              <a:spcBef>
                <a:spcPts val="400"/>
              </a:spcBef>
              <a:buFont typeface="Arial" panose="020B0604020202020204" pitchFamily="34" charset="0"/>
              <a:buChar char="•"/>
            </a:pPr>
            <a:r>
              <a:rPr lang="en-US" sz="2200" dirty="0"/>
              <a:t>The output of planning or envisioning a new product is an important input to portfolio planning. </a:t>
            </a:r>
          </a:p>
          <a:p>
            <a:pPr marL="342900" indent="-342900">
              <a:lnSpc>
                <a:spcPct val="100000"/>
              </a:lnSpc>
              <a:spcBef>
                <a:spcPts val="400"/>
              </a:spcBef>
              <a:buFont typeface="Arial" panose="020B0604020202020204" pitchFamily="34" charset="0"/>
              <a:buChar char="•"/>
            </a:pPr>
            <a:r>
              <a:rPr lang="en-US" sz="2200" dirty="0"/>
              <a:t>Using data from envisioning, portfolio planning determines whether to fund the product and how to sequence it into the portfolio backlog. </a:t>
            </a:r>
          </a:p>
          <a:p>
            <a:pPr marL="342900" indent="-342900">
              <a:lnSpc>
                <a:spcPct val="100000"/>
              </a:lnSpc>
              <a:spcBef>
                <a:spcPts val="400"/>
              </a:spcBef>
              <a:buFont typeface="Arial" panose="020B0604020202020204" pitchFamily="34" charset="0"/>
              <a:buChar char="•"/>
            </a:pPr>
            <a:r>
              <a:rPr lang="en-US" sz="2200" dirty="0"/>
              <a:t>Portfolio planning isn’t just for newly envisioned products, though. It also occurs at regularly scheduled intervals to review products that are already in process (under development, already live in production, or currently being sold).</a:t>
            </a:r>
          </a:p>
        </p:txBody>
      </p:sp>
    </p:spTree>
    <p:extLst>
      <p:ext uri="{BB962C8B-B14F-4D97-AF65-F5344CB8AC3E}">
        <p14:creationId xmlns:p14="http://schemas.microsoft.com/office/powerpoint/2010/main" val="997422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 - Overview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Participants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789831"/>
            <a:ext cx="9544688" cy="4363612"/>
          </a:xfrm>
        </p:spPr>
        <p:txBody>
          <a:bodyPr/>
          <a:lstStyle/>
          <a:p>
            <a:pPr marL="342900" indent="-342900">
              <a:lnSpc>
                <a:spcPct val="100000"/>
              </a:lnSpc>
              <a:spcBef>
                <a:spcPts val="400"/>
              </a:spcBef>
              <a:buFont typeface="Arial" panose="020B0604020202020204" pitchFamily="34" charset="0"/>
              <a:buChar char="•"/>
            </a:pPr>
            <a:r>
              <a:rPr lang="en-US" sz="2200" dirty="0"/>
              <a:t>Because portfolio planning focuses on both new products and in-process products, its participants include an appropriate set of internal stakeholders.</a:t>
            </a:r>
          </a:p>
          <a:p>
            <a:pPr marL="342900" indent="-342900">
              <a:lnSpc>
                <a:spcPct val="100000"/>
              </a:lnSpc>
              <a:spcBef>
                <a:spcPts val="400"/>
              </a:spcBef>
              <a:buFont typeface="Arial" panose="020B0604020202020204" pitchFamily="34" charset="0"/>
              <a:buChar char="•"/>
            </a:pPr>
            <a:r>
              <a:rPr lang="en-US" sz="2200" dirty="0"/>
              <a:t>The stakeholders must have a sufficiently broad business perspective to properly prioritize the portfolio backlog and make decisions regarding in-process products. </a:t>
            </a:r>
          </a:p>
          <a:p>
            <a:pPr marL="342900" indent="-342900">
              <a:lnSpc>
                <a:spcPct val="100000"/>
              </a:lnSpc>
              <a:spcBef>
                <a:spcPts val="400"/>
              </a:spcBef>
              <a:buFont typeface="Arial" panose="020B0604020202020204" pitchFamily="34" charset="0"/>
              <a:buChar char="•"/>
            </a:pPr>
            <a:r>
              <a:rPr lang="en-US" sz="2200" dirty="0"/>
              <a:t>In some organizations the stakeholders collectively form an approval committee, governance board, or some equivalent entity that oversees the portfolio-planning process.</a:t>
            </a:r>
          </a:p>
          <a:p>
            <a:pPr marL="342900" indent="-342900">
              <a:lnSpc>
                <a:spcPct val="100000"/>
              </a:lnSpc>
              <a:spcBef>
                <a:spcPts val="400"/>
              </a:spcBef>
              <a:buFont typeface="Arial" panose="020B0604020202020204" pitchFamily="34" charset="0"/>
              <a:buChar char="•"/>
            </a:pPr>
            <a:r>
              <a:rPr lang="en-US" sz="2200" dirty="0"/>
              <a:t>Product owners also participate in portfolio planning as champions of their respective products and advocates for necessary resources.</a:t>
            </a:r>
          </a:p>
          <a:p>
            <a:pPr marL="342900" indent="-342900">
              <a:lnSpc>
                <a:spcPct val="100000"/>
              </a:lnSpc>
              <a:spcBef>
                <a:spcPts val="400"/>
              </a:spcBef>
              <a:buFont typeface="Arial" panose="020B0604020202020204" pitchFamily="34" charset="0"/>
              <a:buChar char="•"/>
            </a:pPr>
            <a:r>
              <a:rPr lang="en-US" sz="2200" dirty="0"/>
              <a:t>Frequently the input of senior architects or technical leads is needed to ensure that important technical constraints are factored into portfolio-planning decisions.</a:t>
            </a:r>
          </a:p>
        </p:txBody>
      </p:sp>
    </p:spTree>
    <p:extLst>
      <p:ext uri="{BB962C8B-B14F-4D97-AF65-F5344CB8AC3E}">
        <p14:creationId xmlns:p14="http://schemas.microsoft.com/office/powerpoint/2010/main" val="2141059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 - Overview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Process</a:t>
            </a:r>
          </a:p>
        </p:txBody>
      </p:sp>
      <p:pic>
        <p:nvPicPr>
          <p:cNvPr id="7" name="Picture 6">
            <a:extLst>
              <a:ext uri="{FF2B5EF4-FFF2-40B4-BE49-F238E27FC236}">
                <a16:creationId xmlns:a16="http://schemas.microsoft.com/office/drawing/2014/main" id="{D3ED0C63-D792-6546-9D6A-281B049C85C1}"/>
              </a:ext>
            </a:extLst>
          </p:cNvPr>
          <p:cNvPicPr>
            <a:picLocks noChangeAspect="1"/>
          </p:cNvPicPr>
          <p:nvPr/>
        </p:nvPicPr>
        <p:blipFill>
          <a:blip r:embed="rId3"/>
          <a:stretch>
            <a:fillRect/>
          </a:stretch>
        </p:blipFill>
        <p:spPr>
          <a:xfrm>
            <a:off x="1645227" y="1686064"/>
            <a:ext cx="8901545" cy="4513108"/>
          </a:xfrm>
          <a:prstGeom prst="rect">
            <a:avLst/>
          </a:prstGeom>
        </p:spPr>
      </p:pic>
    </p:spTree>
    <p:extLst>
      <p:ext uri="{BB962C8B-B14F-4D97-AF65-F5344CB8AC3E}">
        <p14:creationId xmlns:p14="http://schemas.microsoft.com/office/powerpoint/2010/main" val="169984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Portfolio Planning - Overview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Process</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4" y="1789831"/>
            <a:ext cx="8247768" cy="4363612"/>
          </a:xfrm>
        </p:spPr>
        <p:txBody>
          <a:bodyPr/>
          <a:lstStyle/>
          <a:p>
            <a:pPr marL="342900" indent="-342900">
              <a:lnSpc>
                <a:spcPct val="100000"/>
              </a:lnSpc>
              <a:spcBef>
                <a:spcPts val="400"/>
              </a:spcBef>
              <a:buFont typeface="Arial" panose="020B0604020202020204" pitchFamily="34" charset="0"/>
              <a:buChar char="•"/>
            </a:pPr>
            <a:r>
              <a:rPr lang="en-US" sz="2200" dirty="0"/>
              <a:t>Portfolio planning has two outputs. </a:t>
            </a:r>
          </a:p>
          <a:p>
            <a:pPr marL="800089" lvl="1" indent="-342900">
              <a:lnSpc>
                <a:spcPct val="100000"/>
              </a:lnSpc>
              <a:spcBef>
                <a:spcPts val="400"/>
              </a:spcBef>
              <a:buFont typeface="Arial" panose="020B0604020202020204" pitchFamily="34" charset="0"/>
              <a:buChar char="•"/>
            </a:pPr>
            <a:r>
              <a:rPr lang="en-US" dirty="0"/>
              <a:t>The first is the portfolio backlog, which is a prioritized list of future products, ones that have been approved but for which development has not yet begun. </a:t>
            </a:r>
          </a:p>
          <a:p>
            <a:pPr marL="800089" lvl="1" indent="-342900">
              <a:lnSpc>
                <a:spcPct val="100000"/>
              </a:lnSpc>
              <a:spcBef>
                <a:spcPts val="400"/>
              </a:spcBef>
              <a:buFont typeface="Arial" panose="020B0604020202020204" pitchFamily="34" charset="0"/>
              <a:buChar char="•"/>
            </a:pPr>
            <a:r>
              <a:rPr lang="en-US" dirty="0"/>
              <a:t>The second is a set of active products—new products that have been approved and are slated for immediate development, as well as products that are currently in process and have been approved to continue.</a:t>
            </a:r>
          </a:p>
          <a:p>
            <a:pPr marL="342900" indent="-342900">
              <a:lnSpc>
                <a:spcPct val="100000"/>
              </a:lnSpc>
              <a:spcBef>
                <a:spcPts val="400"/>
              </a:spcBef>
              <a:buFont typeface="Arial" panose="020B0604020202020204" pitchFamily="34" charset="0"/>
              <a:buChar char="•"/>
            </a:pPr>
            <a:r>
              <a:rPr lang="en-US" sz="2200" dirty="0"/>
              <a:t>To arrive at these outputs, participants engage in four categories of activities: scheduling, managing inflows, managing outflows, and managing in-process products. Figure 16.2 summarizes the specific strategies associated with each of these categories.</a:t>
            </a:r>
          </a:p>
        </p:txBody>
      </p:sp>
      <p:pic>
        <p:nvPicPr>
          <p:cNvPr id="9" name="Picture 8">
            <a:extLst>
              <a:ext uri="{FF2B5EF4-FFF2-40B4-BE49-F238E27FC236}">
                <a16:creationId xmlns:a16="http://schemas.microsoft.com/office/drawing/2014/main" id="{E7D5510C-2DAC-164E-903E-3C068C519399}"/>
              </a:ext>
            </a:extLst>
          </p:cNvPr>
          <p:cNvPicPr>
            <a:picLocks noChangeAspect="1"/>
          </p:cNvPicPr>
          <p:nvPr/>
        </p:nvPicPr>
        <p:blipFill>
          <a:blip r:embed="rId3"/>
          <a:stretch>
            <a:fillRect/>
          </a:stretch>
        </p:blipFill>
        <p:spPr>
          <a:xfrm>
            <a:off x="8783782" y="1930761"/>
            <a:ext cx="3256335" cy="3726873"/>
          </a:xfrm>
          <a:prstGeom prst="rect">
            <a:avLst/>
          </a:prstGeom>
        </p:spPr>
      </p:pic>
    </p:spTree>
    <p:extLst>
      <p:ext uri="{BB962C8B-B14F-4D97-AF65-F5344CB8AC3E}">
        <p14:creationId xmlns:p14="http://schemas.microsoft.com/office/powerpoint/2010/main" val="3721120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907256" cy="485698"/>
          </a:xfrm>
        </p:spPr>
        <p:txBody>
          <a:bodyPr>
            <a:normAutofit fontScale="90000"/>
          </a:bodyPr>
          <a:lstStyle/>
          <a:p>
            <a:pPr>
              <a:lnSpc>
                <a:spcPct val="100000"/>
              </a:lnSpc>
              <a:spcBef>
                <a:spcPts val="400"/>
              </a:spcBef>
            </a:pPr>
            <a:r>
              <a:rPr lang="en-US" sz="2800" dirty="0"/>
              <a:t>Portfolio Planning – Scheduling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61477" cy="4223042"/>
          </a:xfrm>
        </p:spPr>
        <p:txBody>
          <a:bodyPr/>
          <a:lstStyle/>
          <a:p>
            <a:pPr>
              <a:lnSpc>
                <a:spcPct val="100000"/>
              </a:lnSpc>
              <a:spcBef>
                <a:spcPts val="400"/>
              </a:spcBef>
            </a:pPr>
            <a:r>
              <a:rPr lang="en-US" sz="2200" dirty="0"/>
              <a:t>Portfolio planning must allocate an organization’s limited amount of resources to products in an economically sensible way. Although there are many ways to decide the sequence of products, I focus on three strategies:</a:t>
            </a:r>
          </a:p>
          <a:p>
            <a:pPr marL="342900" indent="-342900">
              <a:lnSpc>
                <a:spcPct val="100000"/>
              </a:lnSpc>
              <a:spcBef>
                <a:spcPts val="400"/>
              </a:spcBef>
              <a:buFont typeface="Arial" panose="020B0604020202020204" pitchFamily="34" charset="0"/>
              <a:buChar char="•"/>
            </a:pPr>
            <a:r>
              <a:rPr lang="en-US" sz="2200" dirty="0"/>
              <a:t>Optimize for lifecycle profits.</a:t>
            </a:r>
          </a:p>
          <a:p>
            <a:pPr marL="342900" indent="-342900">
              <a:lnSpc>
                <a:spcPct val="100000"/>
              </a:lnSpc>
              <a:spcBef>
                <a:spcPts val="400"/>
              </a:spcBef>
              <a:buFont typeface="Arial" panose="020B0604020202020204" pitchFamily="34" charset="0"/>
              <a:buChar char="•"/>
            </a:pPr>
            <a:r>
              <a:rPr lang="en-US" sz="2200" dirty="0"/>
              <a:t>Calculate the cost of delay.</a:t>
            </a:r>
          </a:p>
          <a:p>
            <a:pPr marL="342900" indent="-342900">
              <a:lnSpc>
                <a:spcPct val="100000"/>
              </a:lnSpc>
              <a:spcBef>
                <a:spcPts val="400"/>
              </a:spcBef>
              <a:buFont typeface="Arial" panose="020B0604020202020204" pitchFamily="34" charset="0"/>
              <a:buChar char="•"/>
            </a:pPr>
            <a:r>
              <a:rPr lang="en-US" sz="2200" dirty="0"/>
              <a:t>Estimate for accuracy, not precision.</a:t>
            </a:r>
          </a:p>
        </p:txBody>
      </p:sp>
    </p:spTree>
    <p:extLst>
      <p:ext uri="{BB962C8B-B14F-4D97-AF65-F5344CB8AC3E}">
        <p14:creationId xmlns:p14="http://schemas.microsoft.com/office/powerpoint/2010/main" val="573309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907256" cy="485698"/>
          </a:xfrm>
        </p:spPr>
        <p:txBody>
          <a:bodyPr>
            <a:normAutofit fontScale="90000"/>
          </a:bodyPr>
          <a:lstStyle/>
          <a:p>
            <a:pPr>
              <a:lnSpc>
                <a:spcPct val="100000"/>
              </a:lnSpc>
              <a:spcBef>
                <a:spcPts val="400"/>
              </a:spcBef>
            </a:pPr>
            <a:r>
              <a:rPr lang="en-US" sz="2800" dirty="0"/>
              <a:t>Portfolio Planning – Scheduling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990863"/>
            <a:ext cx="10561477" cy="4022009"/>
          </a:xfrm>
        </p:spPr>
        <p:txBody>
          <a:bodyPr/>
          <a:lstStyle/>
          <a:p>
            <a:pPr marL="342900" indent="-342900">
              <a:lnSpc>
                <a:spcPct val="100000"/>
              </a:lnSpc>
              <a:spcBef>
                <a:spcPts val="400"/>
              </a:spcBef>
              <a:buFont typeface="Arial" panose="020B0604020202020204" pitchFamily="34" charset="0"/>
              <a:buChar char="•"/>
            </a:pPr>
            <a:r>
              <a:rPr lang="en-US" sz="2200" dirty="0"/>
              <a:t>To optimize product ordering within the portfolio we need to decide which variable to measure so that we can determine whether our optimization efforts are working.</a:t>
            </a:r>
          </a:p>
          <a:p>
            <a:pPr marL="342900" indent="-342900">
              <a:lnSpc>
                <a:spcPct val="100000"/>
              </a:lnSpc>
              <a:spcBef>
                <a:spcPts val="400"/>
              </a:spcBef>
              <a:buFont typeface="Arial" panose="020B0604020202020204" pitchFamily="34" charset="0"/>
              <a:buChar char="•"/>
            </a:pPr>
            <a:r>
              <a:rPr lang="en-US" sz="2200" dirty="0" err="1"/>
              <a:t>Reinertsen</a:t>
            </a:r>
            <a:r>
              <a:rPr lang="en-US" sz="2200" dirty="0"/>
              <a:t> recommends that we use an economic framework where we consider all decisions and trade-offs in a standardized and useful unit of measure: lifecycle profits (</a:t>
            </a:r>
            <a:r>
              <a:rPr lang="en-US" sz="2200" dirty="0" err="1"/>
              <a:t>Reinertsen</a:t>
            </a:r>
            <a:r>
              <a:rPr lang="en-US" sz="2200" dirty="0"/>
              <a:t> 2009b). </a:t>
            </a:r>
          </a:p>
          <a:p>
            <a:pPr marL="342900" indent="-342900">
              <a:lnSpc>
                <a:spcPct val="100000"/>
              </a:lnSpc>
              <a:spcBef>
                <a:spcPts val="400"/>
              </a:spcBef>
              <a:buFont typeface="Arial" panose="020B0604020202020204" pitchFamily="34" charset="0"/>
              <a:buChar char="•"/>
            </a:pPr>
            <a:r>
              <a:rPr lang="en-US" sz="2200" dirty="0"/>
              <a:t>Based on this recommendation, our goal should be to sequence the items in the portfolio backlog to maximize overall lifecycle profits.</a:t>
            </a:r>
          </a:p>
          <a:p>
            <a:pPr marL="342900" indent="-342900">
              <a:lnSpc>
                <a:spcPct val="100000"/>
              </a:lnSpc>
              <a:spcBef>
                <a:spcPts val="400"/>
              </a:spcBef>
              <a:buFont typeface="Arial" panose="020B0604020202020204" pitchFamily="34" charset="0"/>
              <a:buChar char="•"/>
            </a:pPr>
            <a:r>
              <a:rPr lang="en-US" sz="2200" dirty="0"/>
              <a:t>For a specific product, lifecycle profits are the total profit potential for the product over its lifetime. </a:t>
            </a:r>
          </a:p>
          <a:p>
            <a:pPr marL="342900" indent="-342900">
              <a:lnSpc>
                <a:spcPct val="100000"/>
              </a:lnSpc>
              <a:spcBef>
                <a:spcPts val="400"/>
              </a:spcBef>
              <a:buFont typeface="Arial" panose="020B0604020202020204" pitchFamily="34" charset="0"/>
              <a:buChar char="•"/>
            </a:pPr>
            <a:r>
              <a:rPr lang="en-US" sz="2200" dirty="0"/>
              <a:t>In the case of portfolio planning, we are interested in optimizing the lifecycle profits of the entire portfolio rather than a single product.</a:t>
            </a:r>
          </a:p>
        </p:txBody>
      </p:sp>
      <p:sp>
        <p:nvSpPr>
          <p:cNvPr id="6" name="Title 2">
            <a:extLst>
              <a:ext uri="{FF2B5EF4-FFF2-40B4-BE49-F238E27FC236}">
                <a16:creationId xmlns:a16="http://schemas.microsoft.com/office/drawing/2014/main" id="{34F78E12-9CE0-8E45-A50B-5C5A51ACB0A2}"/>
              </a:ext>
            </a:extLst>
          </p:cNvPr>
          <p:cNvSpPr txBox="1">
            <a:spLocks/>
          </p:cNvSpPr>
          <p:nvPr/>
        </p:nvSpPr>
        <p:spPr>
          <a:xfrm>
            <a:off x="479348" y="1352766"/>
            <a:ext cx="9753754" cy="485698"/>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3200" dirty="0"/>
              <a:t>Optimize for lifecycle profits</a:t>
            </a:r>
          </a:p>
        </p:txBody>
      </p:sp>
    </p:spTree>
    <p:extLst>
      <p:ext uri="{BB962C8B-B14F-4D97-AF65-F5344CB8AC3E}">
        <p14:creationId xmlns:p14="http://schemas.microsoft.com/office/powerpoint/2010/main" val="1967027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907256" cy="485698"/>
          </a:xfrm>
        </p:spPr>
        <p:txBody>
          <a:bodyPr>
            <a:normAutofit fontScale="90000"/>
          </a:bodyPr>
          <a:lstStyle/>
          <a:p>
            <a:pPr>
              <a:lnSpc>
                <a:spcPct val="100000"/>
              </a:lnSpc>
              <a:spcBef>
                <a:spcPts val="400"/>
              </a:spcBef>
            </a:pPr>
            <a:r>
              <a:rPr lang="en-US" sz="2800" dirty="0"/>
              <a:t>Portfolio Planning – Scheduling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990864"/>
            <a:ext cx="10561477" cy="2608846"/>
          </a:xfrm>
        </p:spPr>
        <p:txBody>
          <a:bodyPr/>
          <a:lstStyle/>
          <a:p>
            <a:pPr marL="342900" indent="-342900">
              <a:lnSpc>
                <a:spcPct val="100000"/>
              </a:lnSpc>
              <a:spcBef>
                <a:spcPts val="400"/>
              </a:spcBef>
              <a:buFont typeface="Arial" panose="020B0604020202020204" pitchFamily="34" charset="0"/>
              <a:buChar char="•"/>
            </a:pPr>
            <a:r>
              <a:rPr lang="en-US" sz="2200" dirty="0"/>
              <a:t>When we sequence items in the portfolio backlog, we must necessarily work on some products before we work on others. </a:t>
            </a:r>
          </a:p>
          <a:p>
            <a:pPr marL="342900" indent="-342900">
              <a:lnSpc>
                <a:spcPct val="100000"/>
              </a:lnSpc>
              <a:spcBef>
                <a:spcPts val="400"/>
              </a:spcBef>
              <a:buFont typeface="Arial" panose="020B0604020202020204" pitchFamily="34" charset="0"/>
              <a:buChar char="•"/>
            </a:pPr>
            <a:r>
              <a:rPr lang="en-US" sz="2200" dirty="0"/>
              <a:t>Those that we don’t work on immediately have a delayed start and therefore a delayed delivery date, for which there exists a quantifiable cost.</a:t>
            </a:r>
          </a:p>
          <a:p>
            <a:pPr marL="342900" indent="-342900">
              <a:lnSpc>
                <a:spcPct val="100000"/>
              </a:lnSpc>
              <a:spcBef>
                <a:spcPts val="400"/>
              </a:spcBef>
              <a:buFont typeface="Arial" panose="020B0604020202020204" pitchFamily="34" charset="0"/>
              <a:buChar char="•"/>
            </a:pPr>
            <a:r>
              <a:rPr lang="en-US" sz="2200" dirty="0"/>
              <a:t>Being blind to the cost of delay, most organizations choose to sequence their portfolio using the simple (and frequently wrong) approach of “high profit first” (see Table 16.2).</a:t>
            </a:r>
          </a:p>
        </p:txBody>
      </p:sp>
      <p:sp>
        <p:nvSpPr>
          <p:cNvPr id="6" name="Title 2">
            <a:extLst>
              <a:ext uri="{FF2B5EF4-FFF2-40B4-BE49-F238E27FC236}">
                <a16:creationId xmlns:a16="http://schemas.microsoft.com/office/drawing/2014/main" id="{34F78E12-9CE0-8E45-A50B-5C5A51ACB0A2}"/>
              </a:ext>
            </a:extLst>
          </p:cNvPr>
          <p:cNvSpPr txBox="1">
            <a:spLocks/>
          </p:cNvSpPr>
          <p:nvPr/>
        </p:nvSpPr>
        <p:spPr>
          <a:xfrm>
            <a:off x="479348" y="1352766"/>
            <a:ext cx="9753754" cy="485698"/>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3200" dirty="0"/>
              <a:t>Calculate the Cost of Delay</a:t>
            </a:r>
          </a:p>
        </p:txBody>
      </p:sp>
      <p:pic>
        <p:nvPicPr>
          <p:cNvPr id="2" name="Picture 1">
            <a:extLst>
              <a:ext uri="{FF2B5EF4-FFF2-40B4-BE49-F238E27FC236}">
                <a16:creationId xmlns:a16="http://schemas.microsoft.com/office/drawing/2014/main" id="{6F5C34C2-A9D6-E540-AB95-014C745E59FE}"/>
              </a:ext>
            </a:extLst>
          </p:cNvPr>
          <p:cNvPicPr>
            <a:picLocks noChangeAspect="1"/>
          </p:cNvPicPr>
          <p:nvPr/>
        </p:nvPicPr>
        <p:blipFill>
          <a:blip r:embed="rId3"/>
          <a:stretch>
            <a:fillRect/>
          </a:stretch>
        </p:blipFill>
        <p:spPr>
          <a:xfrm>
            <a:off x="2281959" y="4543886"/>
            <a:ext cx="7628082" cy="1922695"/>
          </a:xfrm>
          <a:prstGeom prst="rect">
            <a:avLst/>
          </a:prstGeom>
        </p:spPr>
      </p:pic>
    </p:spTree>
    <p:extLst>
      <p:ext uri="{BB962C8B-B14F-4D97-AF65-F5344CB8AC3E}">
        <p14:creationId xmlns:p14="http://schemas.microsoft.com/office/powerpoint/2010/main" val="3275644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907256" cy="485698"/>
          </a:xfrm>
        </p:spPr>
        <p:txBody>
          <a:bodyPr>
            <a:normAutofit fontScale="90000"/>
          </a:bodyPr>
          <a:lstStyle/>
          <a:p>
            <a:pPr>
              <a:lnSpc>
                <a:spcPct val="100000"/>
              </a:lnSpc>
              <a:spcBef>
                <a:spcPts val="400"/>
              </a:spcBef>
            </a:pPr>
            <a:r>
              <a:rPr lang="en-US" sz="2800" dirty="0"/>
              <a:t>Portfolio Planning – Scheduling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990864"/>
            <a:ext cx="10561477" cy="2844372"/>
          </a:xfrm>
        </p:spPr>
        <p:txBody>
          <a:bodyPr/>
          <a:lstStyle/>
          <a:p>
            <a:pPr marL="342900" indent="-342900">
              <a:lnSpc>
                <a:spcPct val="100000"/>
              </a:lnSpc>
              <a:spcBef>
                <a:spcPts val="400"/>
              </a:spcBef>
              <a:buFont typeface="Arial" panose="020B0604020202020204" pitchFamily="34" charset="0"/>
              <a:buChar char="•"/>
            </a:pPr>
            <a:r>
              <a:rPr lang="en-US" sz="2200" dirty="0"/>
              <a:t>To properly schedule portfolio backlog items we also need to understand their effort/cost (because cost affects lifecycle profits). When estimating the size of portfolio backlog items, we are looking for accuracy, not precision, because of the very limited data we have at the time when a first estimate is required.</a:t>
            </a:r>
          </a:p>
          <a:p>
            <a:pPr marL="342900" indent="-342900">
              <a:lnSpc>
                <a:spcPct val="100000"/>
              </a:lnSpc>
              <a:spcBef>
                <a:spcPts val="400"/>
              </a:spcBef>
              <a:buFont typeface="Arial" panose="020B0604020202020204" pitchFamily="34" charset="0"/>
              <a:buChar char="•"/>
            </a:pPr>
            <a:r>
              <a:rPr lang="en-US" sz="2200" dirty="0"/>
              <a:t>Chapter 7 discussed the fact that some organizations prefer to estimate portfolio backlog items using T-shirt sizes instead of overly precise numbers. Each T-shirt size corresponds to an associated cost range (see Table 16.4 for an example of one organization’s mapping).</a:t>
            </a:r>
          </a:p>
        </p:txBody>
      </p:sp>
      <p:sp>
        <p:nvSpPr>
          <p:cNvPr id="6" name="Title 2">
            <a:extLst>
              <a:ext uri="{FF2B5EF4-FFF2-40B4-BE49-F238E27FC236}">
                <a16:creationId xmlns:a16="http://schemas.microsoft.com/office/drawing/2014/main" id="{34F78E12-9CE0-8E45-A50B-5C5A51ACB0A2}"/>
              </a:ext>
            </a:extLst>
          </p:cNvPr>
          <p:cNvSpPr txBox="1">
            <a:spLocks/>
          </p:cNvSpPr>
          <p:nvPr/>
        </p:nvSpPr>
        <p:spPr>
          <a:xfrm>
            <a:off x="479348" y="1352766"/>
            <a:ext cx="9753754" cy="485698"/>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3200" dirty="0"/>
              <a:t>Estimate for Accuracy, Not Precision</a:t>
            </a:r>
          </a:p>
        </p:txBody>
      </p:sp>
      <p:pic>
        <p:nvPicPr>
          <p:cNvPr id="4" name="Picture 3">
            <a:extLst>
              <a:ext uri="{FF2B5EF4-FFF2-40B4-BE49-F238E27FC236}">
                <a16:creationId xmlns:a16="http://schemas.microsoft.com/office/drawing/2014/main" id="{7C887033-0CBC-F34D-BF6D-5C54180E75FE}"/>
              </a:ext>
            </a:extLst>
          </p:cNvPr>
          <p:cNvPicPr>
            <a:picLocks noChangeAspect="1"/>
          </p:cNvPicPr>
          <p:nvPr/>
        </p:nvPicPr>
        <p:blipFill>
          <a:blip r:embed="rId3"/>
          <a:stretch>
            <a:fillRect/>
          </a:stretch>
        </p:blipFill>
        <p:spPr>
          <a:xfrm>
            <a:off x="3976255" y="4620455"/>
            <a:ext cx="3683439" cy="1769557"/>
          </a:xfrm>
          <a:prstGeom prst="rect">
            <a:avLst/>
          </a:prstGeom>
        </p:spPr>
      </p:pic>
    </p:spTree>
    <p:extLst>
      <p:ext uri="{BB962C8B-B14F-4D97-AF65-F5344CB8AC3E}">
        <p14:creationId xmlns:p14="http://schemas.microsoft.com/office/powerpoint/2010/main" val="78937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a:t>Multi level planning</a:t>
            </a:r>
          </a:p>
        </p:txBody>
      </p:sp>
      <p:sp>
        <p:nvSpPr>
          <p:cNvPr id="3" name="Subtitle 2"/>
          <p:cNvSpPr>
            <a:spLocks noGrp="1"/>
          </p:cNvSpPr>
          <p:nvPr>
            <p:ph type="subTitle" idx="1"/>
          </p:nvPr>
        </p:nvSpPr>
        <p:spPr/>
        <p:txBody>
          <a:bodyPr/>
          <a:lstStyle/>
          <a:p>
            <a:r>
              <a:rPr lang="en-US" dirty="0">
                <a:solidFill>
                  <a:srgbClr val="333333"/>
                </a:solidFill>
              </a:rPr>
              <a:t>Chapter 15</a:t>
            </a:r>
          </a:p>
        </p:txBody>
      </p:sp>
    </p:spTree>
    <p:extLst>
      <p:ext uri="{BB962C8B-B14F-4D97-AF65-F5344CB8AC3E}">
        <p14:creationId xmlns:p14="http://schemas.microsoft.com/office/powerpoint/2010/main" val="338058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907256" cy="485698"/>
          </a:xfrm>
        </p:spPr>
        <p:txBody>
          <a:bodyPr>
            <a:normAutofit fontScale="90000"/>
          </a:bodyPr>
          <a:lstStyle/>
          <a:p>
            <a:pPr>
              <a:lnSpc>
                <a:spcPct val="100000"/>
              </a:lnSpc>
              <a:spcBef>
                <a:spcPts val="400"/>
              </a:spcBef>
            </a:pPr>
            <a:r>
              <a:rPr lang="en-US" sz="2800" dirty="0"/>
              <a:t>Portfolio Planning – Inflow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61477" cy="4223042"/>
          </a:xfrm>
        </p:spPr>
        <p:txBody>
          <a:bodyPr/>
          <a:lstStyle/>
          <a:p>
            <a:pPr marL="342900" indent="-342900">
              <a:lnSpc>
                <a:spcPct val="100000"/>
              </a:lnSpc>
              <a:spcBef>
                <a:spcPts val="400"/>
              </a:spcBef>
              <a:buFont typeface="Arial" panose="020B0604020202020204" pitchFamily="34" charset="0"/>
              <a:buChar char="•"/>
            </a:pPr>
            <a:r>
              <a:rPr lang="en-US" sz="2200" dirty="0"/>
              <a:t>The envisioning process details the vision for a new product and collects a set of information that the decision makers need in order to make a go/no-go funding decision. </a:t>
            </a:r>
          </a:p>
          <a:p>
            <a:pPr marL="342900" indent="-342900">
              <a:lnSpc>
                <a:spcPct val="100000"/>
              </a:lnSpc>
              <a:spcBef>
                <a:spcPts val="400"/>
              </a:spcBef>
              <a:buFont typeface="Arial" panose="020B0604020202020204" pitchFamily="34" charset="0"/>
              <a:buChar char="•"/>
            </a:pPr>
            <a:r>
              <a:rPr lang="en-US" sz="2200" dirty="0"/>
              <a:t>Inflow strategies deal with how to apply the organization’s economic filter to make a go/no-go decision. </a:t>
            </a:r>
          </a:p>
          <a:p>
            <a:pPr marL="342900" indent="-342900">
              <a:lnSpc>
                <a:spcPct val="100000"/>
              </a:lnSpc>
              <a:spcBef>
                <a:spcPts val="400"/>
              </a:spcBef>
              <a:buFont typeface="Arial" panose="020B0604020202020204" pitchFamily="34" charset="0"/>
              <a:buChar char="•"/>
            </a:pPr>
            <a:r>
              <a:rPr lang="en-US" sz="2200" dirty="0"/>
              <a:t>They also deal with how to balance the rate at which products are inserted into the portfolio backlog against the rate at which they are being pulled out, how to quickly embrace an emergent opportunity when it appears, and how to prevent portfolio bottlenecks by using smaller, more frequent releases.</a:t>
            </a:r>
          </a:p>
        </p:txBody>
      </p:sp>
    </p:spTree>
    <p:extLst>
      <p:ext uri="{BB962C8B-B14F-4D97-AF65-F5344CB8AC3E}">
        <p14:creationId xmlns:p14="http://schemas.microsoft.com/office/powerpoint/2010/main" val="46106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771183" cy="485698"/>
          </a:xfrm>
        </p:spPr>
        <p:txBody>
          <a:bodyPr>
            <a:normAutofit fontScale="90000"/>
          </a:bodyPr>
          <a:lstStyle/>
          <a:p>
            <a:pPr>
              <a:lnSpc>
                <a:spcPct val="100000"/>
              </a:lnSpc>
              <a:spcBef>
                <a:spcPts val="400"/>
              </a:spcBef>
            </a:pPr>
            <a:r>
              <a:rPr lang="en-US" sz="2800" dirty="0"/>
              <a:t>Portfolio Planning – Inflow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Apply the Economic Filter</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4" y="1789831"/>
            <a:ext cx="8247768" cy="4363612"/>
          </a:xfrm>
        </p:spPr>
        <p:txBody>
          <a:bodyPr/>
          <a:lstStyle/>
          <a:p>
            <a:pPr marL="342900" indent="-342900">
              <a:lnSpc>
                <a:spcPct val="100000"/>
              </a:lnSpc>
              <a:spcBef>
                <a:spcPts val="400"/>
              </a:spcBef>
              <a:buFont typeface="Arial" panose="020B0604020202020204" pitchFamily="34" charset="0"/>
              <a:buChar char="•"/>
            </a:pPr>
            <a:r>
              <a:rPr lang="en-US" sz="2200" dirty="0"/>
              <a:t>The output from envisioning is a product vision along with the information needed to clear the confidence threshold associated with the envisioning (product-planning) activity (see Chapter 17)</a:t>
            </a:r>
          </a:p>
          <a:p>
            <a:pPr marL="342900" indent="-342900">
              <a:lnSpc>
                <a:spcPct val="100000"/>
              </a:lnSpc>
              <a:spcBef>
                <a:spcPts val="400"/>
              </a:spcBef>
              <a:buFont typeface="Arial" panose="020B0604020202020204" pitchFamily="34" charset="0"/>
              <a:buChar char="•"/>
            </a:pPr>
            <a:r>
              <a:rPr lang="en-US" sz="2200" dirty="0"/>
              <a:t>This output is the new-product data that is an input to portfolio planning. </a:t>
            </a:r>
          </a:p>
          <a:p>
            <a:pPr marL="342900" indent="-342900">
              <a:lnSpc>
                <a:spcPct val="100000"/>
              </a:lnSpc>
              <a:spcBef>
                <a:spcPts val="400"/>
              </a:spcBef>
              <a:buFont typeface="Arial" panose="020B0604020202020204" pitchFamily="34" charset="0"/>
              <a:buChar char="•"/>
            </a:pPr>
            <a:r>
              <a:rPr lang="en-US" sz="2200" dirty="0"/>
              <a:t>Based on this data, the organization needs to make a go/no-go decision for moving forward with development of the product. </a:t>
            </a:r>
          </a:p>
          <a:p>
            <a:pPr marL="342900" indent="-342900">
              <a:lnSpc>
                <a:spcPct val="100000"/>
              </a:lnSpc>
              <a:spcBef>
                <a:spcPts val="400"/>
              </a:spcBef>
              <a:buFont typeface="Arial" panose="020B0604020202020204" pitchFamily="34" charset="0"/>
              <a:buChar char="•"/>
            </a:pPr>
            <a:r>
              <a:rPr lang="en-US" sz="2200" dirty="0"/>
              <a:t>We refer to this activity as applying the economic filter to the new product to see if it meets the organization’s funding requirements (see Figure 16.4).</a:t>
            </a:r>
          </a:p>
        </p:txBody>
      </p:sp>
      <p:pic>
        <p:nvPicPr>
          <p:cNvPr id="2" name="Picture 1">
            <a:extLst>
              <a:ext uri="{FF2B5EF4-FFF2-40B4-BE49-F238E27FC236}">
                <a16:creationId xmlns:a16="http://schemas.microsoft.com/office/drawing/2014/main" id="{43E066B1-7C89-454A-BD84-2BF419B129FB}"/>
              </a:ext>
            </a:extLst>
          </p:cNvPr>
          <p:cNvPicPr>
            <a:picLocks noChangeAspect="1"/>
          </p:cNvPicPr>
          <p:nvPr/>
        </p:nvPicPr>
        <p:blipFill>
          <a:blip r:embed="rId3"/>
          <a:stretch>
            <a:fillRect/>
          </a:stretch>
        </p:blipFill>
        <p:spPr>
          <a:xfrm>
            <a:off x="8524132" y="2461635"/>
            <a:ext cx="3516622" cy="1934730"/>
          </a:xfrm>
          <a:prstGeom prst="rect">
            <a:avLst/>
          </a:prstGeom>
        </p:spPr>
      </p:pic>
    </p:spTree>
    <p:extLst>
      <p:ext uri="{BB962C8B-B14F-4D97-AF65-F5344CB8AC3E}">
        <p14:creationId xmlns:p14="http://schemas.microsoft.com/office/powerpoint/2010/main" val="558576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785038" cy="485698"/>
          </a:xfrm>
        </p:spPr>
        <p:txBody>
          <a:bodyPr>
            <a:normAutofit fontScale="90000"/>
          </a:bodyPr>
          <a:lstStyle/>
          <a:p>
            <a:pPr>
              <a:lnSpc>
                <a:spcPct val="100000"/>
              </a:lnSpc>
              <a:spcBef>
                <a:spcPts val="400"/>
              </a:spcBef>
            </a:pPr>
            <a:r>
              <a:rPr lang="en-US" sz="2800" dirty="0"/>
              <a:t>Portfolio Planning – Inflow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Balance the Arrival Rate with the Departure Rate</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marL="342900" indent="-342900">
              <a:lnSpc>
                <a:spcPct val="100000"/>
              </a:lnSpc>
              <a:spcBef>
                <a:spcPts val="400"/>
              </a:spcBef>
              <a:buFont typeface="Arial" panose="020B0604020202020204" pitchFamily="34" charset="0"/>
              <a:buChar char="•"/>
            </a:pPr>
            <a:r>
              <a:rPr lang="en-US" sz="2200" dirty="0"/>
              <a:t>In practice we want a steady stream of products moving into the portfolio backlog balanced against a steady stream of products being pulled from the portfolio backlog.</a:t>
            </a:r>
          </a:p>
          <a:p>
            <a:pPr marL="342900" indent="-342900">
              <a:lnSpc>
                <a:spcPct val="100000"/>
              </a:lnSpc>
              <a:spcBef>
                <a:spcPts val="400"/>
              </a:spcBef>
              <a:buFont typeface="Arial" panose="020B0604020202020204" pitchFamily="34" charset="0"/>
              <a:buChar char="•"/>
            </a:pPr>
            <a:r>
              <a:rPr lang="en-US" sz="2200" dirty="0"/>
              <a:t>What we don’t want is to overload the portfolio backlog by inserting too many products into it at the same time. This has the effect of overwhelming the system.</a:t>
            </a:r>
          </a:p>
          <a:p>
            <a:pPr marL="342900" indent="-342900">
              <a:lnSpc>
                <a:spcPct val="100000"/>
              </a:lnSpc>
              <a:spcBef>
                <a:spcPts val="400"/>
              </a:spcBef>
              <a:buFont typeface="Arial" panose="020B0604020202020204" pitchFamily="34" charset="0"/>
              <a:buChar char="•"/>
            </a:pPr>
            <a:r>
              <a:rPr lang="en-US" sz="2200" dirty="0"/>
              <a:t>To combat overwhelming the portfolio backlog all at once, we can introduce products to the portfolio at more frequent intervals, for example, monthly (or at least quarterly) instead of annually. </a:t>
            </a:r>
          </a:p>
          <a:p>
            <a:pPr marL="342900" indent="-342900">
              <a:lnSpc>
                <a:spcPct val="100000"/>
              </a:lnSpc>
              <a:spcBef>
                <a:spcPts val="400"/>
              </a:spcBef>
              <a:buFont typeface="Arial" panose="020B0604020202020204" pitchFamily="34" charset="0"/>
              <a:buChar char="•"/>
            </a:pPr>
            <a:r>
              <a:rPr lang="en-US" sz="2200" dirty="0"/>
              <a:t>Doing so significantly reduces the effort (and cost) required to review and insert new products into the portfolio and provides more overall stability and predictability to portfolio planning.</a:t>
            </a:r>
          </a:p>
        </p:txBody>
      </p:sp>
    </p:spTree>
    <p:extLst>
      <p:ext uri="{BB962C8B-B14F-4D97-AF65-F5344CB8AC3E}">
        <p14:creationId xmlns:p14="http://schemas.microsoft.com/office/powerpoint/2010/main" val="3288751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65147" cy="485698"/>
          </a:xfrm>
        </p:spPr>
        <p:txBody>
          <a:bodyPr>
            <a:normAutofit fontScale="90000"/>
          </a:bodyPr>
          <a:lstStyle/>
          <a:p>
            <a:pPr>
              <a:lnSpc>
                <a:spcPct val="100000"/>
              </a:lnSpc>
              <a:spcBef>
                <a:spcPts val="400"/>
              </a:spcBef>
            </a:pPr>
            <a:r>
              <a:rPr lang="en-US" sz="2800" dirty="0"/>
              <a:t>Portfolio Planning – Inflow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Quickly Embrace Emergent Opportunities</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marL="342900" indent="-342900">
              <a:lnSpc>
                <a:spcPct val="100000"/>
              </a:lnSpc>
              <a:spcBef>
                <a:spcPts val="400"/>
              </a:spcBef>
              <a:buFont typeface="Arial" panose="020B0604020202020204" pitchFamily="34" charset="0"/>
              <a:buChar char="•"/>
            </a:pPr>
            <a:r>
              <a:rPr lang="en-US" sz="2200" dirty="0"/>
              <a:t>Portfolio planning needs to embrace emergent opportunities. An emergent opportunity is one that was previously unknown, or was deemed sufficiently unlikely to occur and therefore not something worth spending money on today.</a:t>
            </a:r>
          </a:p>
          <a:p>
            <a:pPr marL="342900" indent="-342900">
              <a:lnSpc>
                <a:spcPct val="100000"/>
              </a:lnSpc>
              <a:spcBef>
                <a:spcPts val="400"/>
              </a:spcBef>
              <a:buFont typeface="Arial" panose="020B0604020202020204" pitchFamily="34" charset="0"/>
              <a:buChar char="•"/>
            </a:pPr>
            <a:r>
              <a:rPr lang="en-US" sz="2200" dirty="0"/>
              <a:t>For example, an the online betting marketplace. Its business is highly regulated by the jurisdictions in which it is permitted to offer its betting exchanges. Regulators around the world are somewhat unpredictable—especially when it comes to gambling—which makes it difficult to know if and when it will ever be possible to offer a product in a particular jurisdiction. </a:t>
            </a:r>
          </a:p>
          <a:p>
            <a:pPr marL="342900" indent="-342900">
              <a:lnSpc>
                <a:spcPct val="100000"/>
              </a:lnSpc>
              <a:spcBef>
                <a:spcPts val="400"/>
              </a:spcBef>
              <a:buFont typeface="Arial" panose="020B0604020202020204" pitchFamily="34" charset="0"/>
              <a:buChar char="•"/>
            </a:pPr>
            <a:r>
              <a:rPr lang="en-US" sz="2200" dirty="0"/>
              <a:t>Working in this environment, you need to be prepared for emergent opportunities because regulations can change along with a change in a country’s governing party.</a:t>
            </a:r>
          </a:p>
          <a:p>
            <a:pPr marL="342900" indent="-342900">
              <a:lnSpc>
                <a:spcPct val="100000"/>
              </a:lnSpc>
              <a:spcBef>
                <a:spcPts val="400"/>
              </a:spcBef>
              <a:buFont typeface="Arial" panose="020B0604020202020204" pitchFamily="34" charset="0"/>
              <a:buChar char="•"/>
            </a:pPr>
            <a:r>
              <a:rPr lang="en-US" sz="2200" dirty="0"/>
              <a:t>By not acting swiftly, as soon as the opportunity becomes available, the economic value can be lost quickly, hence making it a bad economic choice to pursue it sometime later.</a:t>
            </a:r>
          </a:p>
        </p:txBody>
      </p:sp>
    </p:spTree>
    <p:extLst>
      <p:ext uri="{BB962C8B-B14F-4D97-AF65-F5344CB8AC3E}">
        <p14:creationId xmlns:p14="http://schemas.microsoft.com/office/powerpoint/2010/main" val="1131641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Inflow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Plan for smaller, more frequent releases</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marL="342900" indent="-342900">
              <a:lnSpc>
                <a:spcPct val="100000"/>
              </a:lnSpc>
              <a:spcBef>
                <a:spcPts val="400"/>
              </a:spcBef>
              <a:buFont typeface="Arial" panose="020B0604020202020204" pitchFamily="34" charset="0"/>
              <a:buChar char="•"/>
            </a:pPr>
            <a:r>
              <a:rPr lang="en-US" sz="2200" dirty="0"/>
              <a:t>As discussed in Chapter 14, the economics of smaller, more frequent releases are compelling. </a:t>
            </a:r>
          </a:p>
          <a:p>
            <a:pPr marL="342900" indent="-342900">
              <a:lnSpc>
                <a:spcPct val="100000"/>
              </a:lnSpc>
              <a:spcBef>
                <a:spcPts val="400"/>
              </a:spcBef>
              <a:buFont typeface="Arial" panose="020B0604020202020204" pitchFamily="34" charset="0"/>
              <a:buChar char="•"/>
            </a:pPr>
            <a:r>
              <a:rPr lang="en-US" sz="2200" dirty="0"/>
              <a:t>We can almost always increase the lifecycle profits of a product if we split a product into a series of smaller, incremental releases.</a:t>
            </a:r>
          </a:p>
          <a:p>
            <a:pPr marL="342900" indent="-342900">
              <a:lnSpc>
                <a:spcPct val="100000"/>
              </a:lnSpc>
              <a:spcBef>
                <a:spcPts val="400"/>
              </a:spcBef>
              <a:buFont typeface="Arial" panose="020B0604020202020204" pitchFamily="34" charset="0"/>
              <a:buChar char="•"/>
            </a:pPr>
            <a:r>
              <a:rPr lang="en-US" sz="2200" dirty="0"/>
              <a:t>Large products require a lot of resources for a considerable amount of time. Those resources are now unavailable to many other smaller products that are caught in the queue behind the large product. And, while caught in the queue, each accrues a cost for being delayed.</a:t>
            </a:r>
          </a:p>
          <a:p>
            <a:pPr marL="342900" indent="-342900">
              <a:lnSpc>
                <a:spcPct val="100000"/>
              </a:lnSpc>
              <a:spcBef>
                <a:spcPts val="400"/>
              </a:spcBef>
              <a:buFont typeface="Arial" panose="020B0604020202020204" pitchFamily="34" charset="0"/>
              <a:buChar char="•"/>
            </a:pPr>
            <a:r>
              <a:rPr lang="en-US" sz="2200" dirty="0"/>
              <a:t>To combat this issue, some organizations institute a size policy during portfolio planning that specifically limits how large a product development effort may be.</a:t>
            </a:r>
          </a:p>
        </p:txBody>
      </p:sp>
    </p:spTree>
    <p:extLst>
      <p:ext uri="{BB962C8B-B14F-4D97-AF65-F5344CB8AC3E}">
        <p14:creationId xmlns:p14="http://schemas.microsoft.com/office/powerpoint/2010/main" val="2311159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Outflow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Focus on Idle Work, Not Idle Workers</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marL="342900" indent="-342900">
              <a:lnSpc>
                <a:spcPct val="100000"/>
              </a:lnSpc>
              <a:spcBef>
                <a:spcPts val="400"/>
              </a:spcBef>
              <a:buFont typeface="Arial" panose="020B0604020202020204" pitchFamily="34" charset="0"/>
              <a:buChar char="•"/>
            </a:pPr>
            <a:r>
              <a:rPr lang="en-US" sz="2200" dirty="0"/>
              <a:t>A key strategy for determining when to pull a product from the portfolio backlog is to remember the principle I discussed in Chapter 3—focus on idle work, not idle workers. </a:t>
            </a:r>
          </a:p>
          <a:p>
            <a:pPr marL="342900" indent="-342900">
              <a:lnSpc>
                <a:spcPct val="100000"/>
              </a:lnSpc>
              <a:spcBef>
                <a:spcPts val="400"/>
              </a:spcBef>
              <a:buFont typeface="Arial" panose="020B0604020202020204" pitchFamily="34" charset="0"/>
              <a:buChar char="•"/>
            </a:pPr>
            <a:r>
              <a:rPr lang="en-US" sz="2200" dirty="0"/>
              <a:t>This principle states that idle work is far more wasteful and economically damaging than idle workers. This is contrary to how many organizations manage their portfolio.</a:t>
            </a:r>
          </a:p>
          <a:p>
            <a:pPr marL="342900" indent="-342900">
              <a:lnSpc>
                <a:spcPct val="100000"/>
              </a:lnSpc>
              <a:spcBef>
                <a:spcPts val="400"/>
              </a:spcBef>
              <a:buFont typeface="Arial" panose="020B0604020202020204" pitchFamily="34" charset="0"/>
              <a:buChar char="•"/>
            </a:pPr>
            <a:r>
              <a:rPr lang="en-US" sz="2200" dirty="0"/>
              <a:t>This approach will keep everyone very busy. What it will also do is keep the work on every product slow and error-prone. A better strategy is to start working on a product only when we can ensure two things: a good flow of work on the new product and that the new product won’t disrupt the flow on other in-process products. </a:t>
            </a:r>
          </a:p>
          <a:p>
            <a:pPr marL="342900" indent="-342900">
              <a:lnSpc>
                <a:spcPct val="100000"/>
              </a:lnSpc>
              <a:spcBef>
                <a:spcPts val="400"/>
              </a:spcBef>
              <a:buFont typeface="Arial" panose="020B0604020202020204" pitchFamily="34" charset="0"/>
              <a:buChar char="•"/>
            </a:pPr>
            <a:r>
              <a:rPr lang="en-US" sz="2200" dirty="0"/>
              <a:t>This strategy is used in close coordination with the next strategy: establish a WIP limit.</a:t>
            </a:r>
          </a:p>
        </p:txBody>
      </p:sp>
    </p:spTree>
    <p:extLst>
      <p:ext uri="{BB962C8B-B14F-4D97-AF65-F5344CB8AC3E}">
        <p14:creationId xmlns:p14="http://schemas.microsoft.com/office/powerpoint/2010/main" val="309188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Outflow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Establish a WIP Limit</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marL="342900" indent="-342900">
              <a:lnSpc>
                <a:spcPct val="100000"/>
              </a:lnSpc>
              <a:spcBef>
                <a:spcPts val="400"/>
              </a:spcBef>
              <a:buFont typeface="Arial" panose="020B0604020202020204" pitchFamily="34" charset="0"/>
              <a:buChar char="•"/>
            </a:pPr>
            <a:r>
              <a:rPr lang="en-US" sz="2200" dirty="0"/>
              <a:t>We should never pull more products out of the portfolio backlog than we have capacity to complete. </a:t>
            </a:r>
          </a:p>
          <a:p>
            <a:pPr marL="342900" indent="-342900">
              <a:lnSpc>
                <a:spcPct val="100000"/>
              </a:lnSpc>
              <a:spcBef>
                <a:spcPts val="400"/>
              </a:spcBef>
              <a:buFont typeface="Arial" panose="020B0604020202020204" pitchFamily="34" charset="0"/>
              <a:buChar char="•"/>
            </a:pPr>
            <a:r>
              <a:rPr lang="en-US" sz="2200" dirty="0"/>
              <a:t>Doing so will cause reduced capacity to be available to each product (resulting in each being delayed), as well as cause the quality of work on all products to suffer.</a:t>
            </a:r>
          </a:p>
          <a:p>
            <a:pPr marL="342900" indent="-342900">
              <a:lnSpc>
                <a:spcPct val="100000"/>
              </a:lnSpc>
              <a:spcBef>
                <a:spcPts val="400"/>
              </a:spcBef>
              <a:buFont typeface="Arial" panose="020B0604020202020204" pitchFamily="34" charset="0"/>
              <a:buChar char="•"/>
            </a:pPr>
            <a:r>
              <a:rPr lang="en-US" sz="2200" dirty="0"/>
              <a:t>Getting work done slower and at lower quality is not a winning strategy.</a:t>
            </a:r>
          </a:p>
          <a:p>
            <a:pPr marL="342900" indent="-342900">
              <a:lnSpc>
                <a:spcPct val="100000"/>
              </a:lnSpc>
              <a:spcBef>
                <a:spcPts val="400"/>
              </a:spcBef>
              <a:buFont typeface="Arial" panose="020B0604020202020204" pitchFamily="34" charset="0"/>
              <a:buChar char="•"/>
            </a:pPr>
            <a:r>
              <a:rPr lang="en-US" sz="2200" dirty="0"/>
              <a:t>So how do we determine the appropriate WIP limit? Knowing how many Scrum teams and knowing what kinds of products they are capable of working on will guide us as to how many and which types of product development efforts we should pursue simultaneously.</a:t>
            </a:r>
          </a:p>
        </p:txBody>
      </p:sp>
    </p:spTree>
    <p:extLst>
      <p:ext uri="{BB962C8B-B14F-4D97-AF65-F5344CB8AC3E}">
        <p14:creationId xmlns:p14="http://schemas.microsoft.com/office/powerpoint/2010/main" val="118417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Outflow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Wait for a Complete Team</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marL="342900" indent="-342900">
              <a:lnSpc>
                <a:spcPct val="100000"/>
              </a:lnSpc>
              <a:spcBef>
                <a:spcPts val="400"/>
              </a:spcBef>
              <a:buFont typeface="Arial" panose="020B0604020202020204" pitchFamily="34" charset="0"/>
              <a:buChar char="•"/>
            </a:pPr>
            <a:r>
              <a:rPr lang="en-US" sz="2200" dirty="0"/>
              <a:t>The final outflow strategy is to wait for a complete Scrum team to be available before starting to work on a product. </a:t>
            </a:r>
          </a:p>
          <a:p>
            <a:pPr marL="342900" indent="-342900">
              <a:lnSpc>
                <a:spcPct val="100000"/>
              </a:lnSpc>
              <a:spcBef>
                <a:spcPts val="400"/>
              </a:spcBef>
              <a:buFont typeface="Arial" panose="020B0604020202020204" pitchFamily="34" charset="0"/>
              <a:buChar char="•"/>
            </a:pPr>
            <a:r>
              <a:rPr lang="en-US" sz="2200" dirty="0"/>
              <a:t>Organizations that violate the “Focus on idle work, not idle workers” principle frequently start working on a product when only a couple of people are available. </a:t>
            </a:r>
          </a:p>
          <a:p>
            <a:pPr marL="342900" indent="-342900">
              <a:lnSpc>
                <a:spcPct val="100000"/>
              </a:lnSpc>
              <a:spcBef>
                <a:spcPts val="400"/>
              </a:spcBef>
              <a:buFont typeface="Arial" panose="020B0604020202020204" pitchFamily="34" charset="0"/>
              <a:buChar char="•"/>
            </a:pPr>
            <a:r>
              <a:rPr lang="en-US" sz="2200" dirty="0"/>
              <a:t>This is a flawed strategy because it will cause even more work to get blocked on other products, slowing down all product delivery and generating significant delay costs.</a:t>
            </a:r>
          </a:p>
          <a:p>
            <a:pPr marL="342900" indent="-342900">
              <a:lnSpc>
                <a:spcPct val="100000"/>
              </a:lnSpc>
              <a:spcBef>
                <a:spcPts val="400"/>
              </a:spcBef>
              <a:buFont typeface="Arial" panose="020B0604020202020204" pitchFamily="34" charset="0"/>
              <a:buChar char="•"/>
            </a:pPr>
            <a:r>
              <a:rPr lang="en-US" sz="2200" dirty="0"/>
              <a:t>Because the unit of capacity in Scrum is the team, we shouldn’t start working on a product if we don’t have a complete Scrum team. </a:t>
            </a:r>
          </a:p>
          <a:p>
            <a:pPr marL="342900" indent="-342900">
              <a:lnSpc>
                <a:spcPct val="100000"/>
              </a:lnSpc>
              <a:spcBef>
                <a:spcPts val="400"/>
              </a:spcBef>
              <a:buFont typeface="Arial" panose="020B0604020202020204" pitchFamily="34" charset="0"/>
              <a:buChar char="•"/>
            </a:pPr>
            <a:r>
              <a:rPr lang="en-US" sz="2200" dirty="0"/>
              <a:t>Doing so makes no sense from a Scrum perspective. </a:t>
            </a:r>
          </a:p>
          <a:p>
            <a:pPr marL="342900" indent="-342900">
              <a:lnSpc>
                <a:spcPct val="100000"/>
              </a:lnSpc>
              <a:spcBef>
                <a:spcPts val="400"/>
              </a:spcBef>
              <a:buFont typeface="Arial" panose="020B0604020202020204" pitchFamily="34" charset="0"/>
              <a:buChar char="•"/>
            </a:pPr>
            <a:r>
              <a:rPr lang="en-US" sz="2200" dirty="0"/>
              <a:t>An incomplete Scrum team is insufficient for getting features to a done state.</a:t>
            </a:r>
          </a:p>
        </p:txBody>
      </p:sp>
    </p:spTree>
    <p:extLst>
      <p:ext uri="{BB962C8B-B14F-4D97-AF65-F5344CB8AC3E}">
        <p14:creationId xmlns:p14="http://schemas.microsoft.com/office/powerpoint/2010/main" val="3079678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In Process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306169"/>
          </a:xfrm>
        </p:spPr>
        <p:txBody>
          <a:bodyPr/>
          <a:lstStyle/>
          <a:p>
            <a:pPr algn="just">
              <a:lnSpc>
                <a:spcPct val="100000"/>
              </a:lnSpc>
              <a:spcBef>
                <a:spcPts val="400"/>
              </a:spcBef>
            </a:pPr>
            <a:r>
              <a:rPr lang="en-US" sz="2400" dirty="0"/>
              <a:t>Strategies for managing in-process products guide us as to whether it is appropriate to preserve, pivot, deliver, or terminate a product that is currently being worked on. We need to make these decisions at regular intervals (say, the end of each sprint) and occasionally at off-cycle times, when abnormal events occur that require us to revisit our in-process products.</a:t>
            </a:r>
          </a:p>
        </p:txBody>
      </p:sp>
    </p:spTree>
    <p:extLst>
      <p:ext uri="{BB962C8B-B14F-4D97-AF65-F5344CB8AC3E}">
        <p14:creationId xmlns:p14="http://schemas.microsoft.com/office/powerpoint/2010/main" val="1333304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In Process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Using Marginal Economics</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4555551"/>
          </a:xfrm>
        </p:spPr>
        <p:txBody>
          <a:bodyPr/>
          <a:lstStyle/>
          <a:p>
            <a:pPr marL="342900" indent="-342900">
              <a:lnSpc>
                <a:spcPct val="100000"/>
              </a:lnSpc>
              <a:spcBef>
                <a:spcPts val="400"/>
              </a:spcBef>
              <a:buFont typeface="Arial" panose="020B0604020202020204" pitchFamily="34" charset="0"/>
              <a:buChar char="•"/>
            </a:pPr>
            <a:r>
              <a:rPr lang="en-US" sz="2200" dirty="0"/>
              <a:t>From an economic perspective, all work that has been performed on the product up to the decision point is a “sunk cost.” </a:t>
            </a:r>
          </a:p>
          <a:p>
            <a:pPr marL="342900" indent="-342900">
              <a:lnSpc>
                <a:spcPct val="100000"/>
              </a:lnSpc>
              <a:spcBef>
                <a:spcPts val="400"/>
              </a:spcBef>
              <a:buFont typeface="Arial" panose="020B0604020202020204" pitchFamily="34" charset="0"/>
              <a:buChar char="•"/>
            </a:pPr>
            <a:r>
              <a:rPr lang="en-US" sz="2200" dirty="0"/>
              <a:t>We are interested only in the marginal economics of taking the next step. </a:t>
            </a:r>
          </a:p>
          <a:p>
            <a:pPr marL="342900" indent="-342900">
              <a:lnSpc>
                <a:spcPct val="100000"/>
              </a:lnSpc>
              <a:spcBef>
                <a:spcPts val="400"/>
              </a:spcBef>
              <a:buFont typeface="Arial" panose="020B0604020202020204" pitchFamily="34" charset="0"/>
              <a:buChar char="•"/>
            </a:pPr>
            <a:r>
              <a:rPr lang="en-US" sz="2200" dirty="0"/>
              <a:t>We should ask ourselves only if spending the next chunk of money is justified by the return that investment would generate. </a:t>
            </a:r>
          </a:p>
          <a:p>
            <a:pPr marL="342900" indent="-342900">
              <a:lnSpc>
                <a:spcPct val="100000"/>
              </a:lnSpc>
              <a:spcBef>
                <a:spcPts val="400"/>
              </a:spcBef>
              <a:buFont typeface="Arial" panose="020B0604020202020204" pitchFamily="34" charset="0"/>
              <a:buChar char="•"/>
            </a:pPr>
            <a:r>
              <a:rPr lang="en-US" sz="2200" dirty="0"/>
              <a:t>The hard part is making that decision without burdening ourselves with the money we have already spent.</a:t>
            </a:r>
          </a:p>
        </p:txBody>
      </p:sp>
    </p:spTree>
    <p:extLst>
      <p:ext uri="{BB962C8B-B14F-4D97-AF65-F5344CB8AC3E}">
        <p14:creationId xmlns:p14="http://schemas.microsoft.com/office/powerpoint/2010/main" val="1385337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Multi Level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342900" indent="-342900">
              <a:lnSpc>
                <a:spcPct val="100000"/>
              </a:lnSpc>
              <a:spcBef>
                <a:spcPts val="400"/>
              </a:spcBef>
              <a:buFont typeface="Arial" panose="020B0604020202020204" pitchFamily="34" charset="0"/>
              <a:buChar char="•"/>
            </a:pPr>
            <a:r>
              <a:rPr lang="en-US" sz="2400" dirty="0"/>
              <a:t>Portfolio Planning</a:t>
            </a:r>
          </a:p>
          <a:p>
            <a:pPr marL="342900" indent="-342900">
              <a:lnSpc>
                <a:spcPct val="100000"/>
              </a:lnSpc>
              <a:spcBef>
                <a:spcPts val="400"/>
              </a:spcBef>
              <a:buFont typeface="Arial" panose="020B0604020202020204" pitchFamily="34" charset="0"/>
              <a:buChar char="•"/>
            </a:pPr>
            <a:r>
              <a:rPr lang="en-US" sz="2400" dirty="0"/>
              <a:t>Product Planning (Envisioning)</a:t>
            </a:r>
          </a:p>
          <a:p>
            <a:pPr marL="800089" lvl="1" indent="-342900">
              <a:lnSpc>
                <a:spcPct val="100000"/>
              </a:lnSpc>
              <a:spcBef>
                <a:spcPts val="400"/>
              </a:spcBef>
              <a:buFont typeface="Arial" panose="020B0604020202020204" pitchFamily="34" charset="0"/>
              <a:buChar char="•"/>
            </a:pPr>
            <a:r>
              <a:rPr lang="en-US" dirty="0"/>
              <a:t>Vision</a:t>
            </a:r>
          </a:p>
          <a:p>
            <a:pPr marL="800089" lvl="1" indent="-342900">
              <a:lnSpc>
                <a:spcPct val="100000"/>
              </a:lnSpc>
              <a:spcBef>
                <a:spcPts val="400"/>
              </a:spcBef>
              <a:buFont typeface="Arial" panose="020B0604020202020204" pitchFamily="34" charset="0"/>
              <a:buChar char="•"/>
            </a:pPr>
            <a:r>
              <a:rPr lang="en-US" dirty="0"/>
              <a:t>High-Level Product Backlog</a:t>
            </a:r>
          </a:p>
          <a:p>
            <a:pPr marL="800089" lvl="1" indent="-342900">
              <a:lnSpc>
                <a:spcPct val="100000"/>
              </a:lnSpc>
              <a:spcBef>
                <a:spcPts val="400"/>
              </a:spcBef>
              <a:buFont typeface="Arial" panose="020B0604020202020204" pitchFamily="34" charset="0"/>
              <a:buChar char="•"/>
            </a:pPr>
            <a:r>
              <a:rPr lang="en-US" dirty="0"/>
              <a:t>Product Roadmap</a:t>
            </a:r>
            <a:endParaRPr lang="en-US" sz="2600" dirty="0"/>
          </a:p>
          <a:p>
            <a:pPr marL="342900" indent="-342900">
              <a:lnSpc>
                <a:spcPct val="100000"/>
              </a:lnSpc>
              <a:spcBef>
                <a:spcPts val="400"/>
              </a:spcBef>
              <a:buFont typeface="Arial" panose="020B0604020202020204" pitchFamily="34" charset="0"/>
              <a:buChar char="•"/>
            </a:pPr>
            <a:r>
              <a:rPr lang="en-US" sz="2400" dirty="0"/>
              <a:t>Release Planning</a:t>
            </a:r>
          </a:p>
          <a:p>
            <a:pPr marL="342900" indent="-342900">
              <a:lnSpc>
                <a:spcPct val="100000"/>
              </a:lnSpc>
              <a:spcBef>
                <a:spcPts val="400"/>
              </a:spcBef>
              <a:buFont typeface="Arial" panose="020B0604020202020204" pitchFamily="34" charset="0"/>
              <a:buChar char="•"/>
            </a:pPr>
            <a:r>
              <a:rPr lang="en-US" sz="2400" dirty="0"/>
              <a:t>Sprint Planning</a:t>
            </a:r>
          </a:p>
          <a:p>
            <a:pPr marL="342900" indent="-342900">
              <a:lnSpc>
                <a:spcPct val="100000"/>
              </a:lnSpc>
              <a:spcBef>
                <a:spcPts val="400"/>
              </a:spcBef>
              <a:buFont typeface="Arial" panose="020B0604020202020204" pitchFamily="34" charset="0"/>
              <a:buChar char="•"/>
            </a:pPr>
            <a:r>
              <a:rPr lang="en-US" sz="2400" dirty="0"/>
              <a:t>Daily Planning</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400830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In Process Strategies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Using Marginal Economics</a:t>
            </a:r>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2435805"/>
          </a:xfrm>
        </p:spPr>
        <p:txBody>
          <a:bodyPr/>
          <a:lstStyle/>
          <a:p>
            <a:pPr marL="342900" indent="-342900">
              <a:lnSpc>
                <a:spcPct val="100000"/>
              </a:lnSpc>
              <a:spcBef>
                <a:spcPts val="400"/>
              </a:spcBef>
              <a:buFont typeface="Arial" panose="020B0604020202020204" pitchFamily="34" charset="0"/>
              <a:buChar char="•"/>
            </a:pPr>
            <a:r>
              <a:rPr lang="en-US" sz="2200" dirty="0"/>
              <a:t>Using marginal economics, we can decide what to do with products that are currently being developed. For each product we scrutinize under the lens of marginal economics, there are four principal options:</a:t>
            </a:r>
          </a:p>
          <a:p>
            <a:pPr marL="800089" lvl="1" indent="-342900">
              <a:lnSpc>
                <a:spcPct val="100000"/>
              </a:lnSpc>
              <a:spcBef>
                <a:spcPts val="400"/>
              </a:spcBef>
              <a:buFont typeface="Arial" panose="020B0604020202020204" pitchFamily="34" charset="0"/>
              <a:buChar char="•"/>
            </a:pPr>
            <a:r>
              <a:rPr lang="en-US" sz="1800" dirty="0"/>
              <a:t>Preserve—continue developing the product.</a:t>
            </a:r>
          </a:p>
          <a:p>
            <a:pPr marL="800089" lvl="1" indent="-342900">
              <a:lnSpc>
                <a:spcPct val="100000"/>
              </a:lnSpc>
              <a:spcBef>
                <a:spcPts val="400"/>
              </a:spcBef>
              <a:buFont typeface="Arial" panose="020B0604020202020204" pitchFamily="34" charset="0"/>
              <a:buChar char="•"/>
            </a:pPr>
            <a:r>
              <a:rPr lang="en-US" sz="1800" dirty="0"/>
              <a:t>Deliver—stop working on the product and ship it.</a:t>
            </a:r>
          </a:p>
          <a:p>
            <a:pPr marL="800089" lvl="1" indent="-342900">
              <a:lnSpc>
                <a:spcPct val="100000"/>
              </a:lnSpc>
              <a:spcBef>
                <a:spcPts val="400"/>
              </a:spcBef>
              <a:buFont typeface="Arial" panose="020B0604020202020204" pitchFamily="34" charset="0"/>
              <a:buChar char="•"/>
            </a:pPr>
            <a:r>
              <a:rPr lang="en-US" sz="1800" dirty="0"/>
              <a:t>Pivot—take what we have learned and change directions.</a:t>
            </a:r>
          </a:p>
          <a:p>
            <a:pPr marL="800089" lvl="1" indent="-342900">
              <a:lnSpc>
                <a:spcPct val="100000"/>
              </a:lnSpc>
              <a:spcBef>
                <a:spcPts val="400"/>
              </a:spcBef>
              <a:buFont typeface="Arial" panose="020B0604020202020204" pitchFamily="34" charset="0"/>
              <a:buChar char="•"/>
            </a:pPr>
            <a:r>
              <a:rPr lang="en-US" sz="1800" dirty="0"/>
              <a:t>Terminate—stop working on the product and kill it.</a:t>
            </a:r>
          </a:p>
        </p:txBody>
      </p:sp>
      <p:pic>
        <p:nvPicPr>
          <p:cNvPr id="2" name="Picture 1">
            <a:extLst>
              <a:ext uri="{FF2B5EF4-FFF2-40B4-BE49-F238E27FC236}">
                <a16:creationId xmlns:a16="http://schemas.microsoft.com/office/drawing/2014/main" id="{84045461-BE69-3243-80B3-72FD7371FDBE}"/>
              </a:ext>
            </a:extLst>
          </p:cNvPr>
          <p:cNvPicPr>
            <a:picLocks noChangeAspect="1"/>
          </p:cNvPicPr>
          <p:nvPr/>
        </p:nvPicPr>
        <p:blipFill>
          <a:blip r:embed="rId3"/>
          <a:stretch>
            <a:fillRect/>
          </a:stretch>
        </p:blipFill>
        <p:spPr>
          <a:xfrm>
            <a:off x="1435715" y="4324648"/>
            <a:ext cx="9320569" cy="1782062"/>
          </a:xfrm>
          <a:prstGeom prst="rect">
            <a:avLst/>
          </a:prstGeom>
        </p:spPr>
      </p:pic>
    </p:spTree>
    <p:extLst>
      <p:ext uri="{BB962C8B-B14F-4D97-AF65-F5344CB8AC3E}">
        <p14:creationId xmlns:p14="http://schemas.microsoft.com/office/powerpoint/2010/main" val="1447123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062129" cy="485698"/>
          </a:xfrm>
        </p:spPr>
        <p:txBody>
          <a:bodyPr>
            <a:normAutofit fontScale="90000"/>
          </a:bodyPr>
          <a:lstStyle/>
          <a:p>
            <a:pPr>
              <a:lnSpc>
                <a:spcPct val="100000"/>
              </a:lnSpc>
              <a:spcBef>
                <a:spcPts val="400"/>
              </a:spcBef>
            </a:pPr>
            <a:r>
              <a:rPr lang="en-US" sz="2800" dirty="0"/>
              <a:t>Portfolio Planning – Closing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00366"/>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endParaRPr lang="en-US" dirty="0"/>
          </a:p>
        </p:txBody>
      </p:sp>
      <p:sp>
        <p:nvSpPr>
          <p:cNvPr id="8" name="Text Placeholder 1">
            <a:extLst>
              <a:ext uri="{FF2B5EF4-FFF2-40B4-BE49-F238E27FC236}">
                <a16:creationId xmlns:a16="http://schemas.microsoft.com/office/drawing/2014/main" id="{01F181C4-9BB2-5649-8673-37E6D12532CB}"/>
              </a:ext>
            </a:extLst>
          </p:cNvPr>
          <p:cNvSpPr>
            <a:spLocks noGrp="1"/>
          </p:cNvSpPr>
          <p:nvPr>
            <p:ph type="body" idx="1"/>
          </p:nvPr>
        </p:nvSpPr>
        <p:spPr>
          <a:xfrm>
            <a:off x="536013" y="1789831"/>
            <a:ext cx="10575331" cy="3973660"/>
          </a:xfrm>
        </p:spPr>
        <p:txBody>
          <a:bodyPr/>
          <a:lstStyle/>
          <a:p>
            <a:pPr marL="342900" indent="-342900">
              <a:lnSpc>
                <a:spcPct val="100000"/>
              </a:lnSpc>
              <a:spcBef>
                <a:spcPts val="400"/>
              </a:spcBef>
              <a:buFont typeface="Arial" panose="020B0604020202020204" pitchFamily="34" charset="0"/>
              <a:buChar char="•"/>
            </a:pPr>
            <a:r>
              <a:rPr lang="en-US" sz="2200" dirty="0"/>
              <a:t>Discussed eleven important strategies for portfolio planning (portfolio management), which reinforce one another. </a:t>
            </a:r>
          </a:p>
          <a:p>
            <a:pPr marL="342900" indent="-342900">
              <a:lnSpc>
                <a:spcPct val="100000"/>
              </a:lnSpc>
              <a:spcBef>
                <a:spcPts val="400"/>
              </a:spcBef>
              <a:buFont typeface="Arial" panose="020B0604020202020204" pitchFamily="34" charset="0"/>
              <a:buChar char="•"/>
            </a:pPr>
            <a:r>
              <a:rPr lang="en-US" sz="2200" dirty="0"/>
              <a:t>Maximum benefit will be derived by doing all of them. </a:t>
            </a:r>
          </a:p>
          <a:p>
            <a:pPr marL="342900" indent="-342900">
              <a:lnSpc>
                <a:spcPct val="100000"/>
              </a:lnSpc>
              <a:spcBef>
                <a:spcPts val="400"/>
              </a:spcBef>
              <a:buFont typeface="Arial" panose="020B0604020202020204" pitchFamily="34" charset="0"/>
              <a:buChar char="•"/>
            </a:pPr>
            <a:r>
              <a:rPr lang="en-US" sz="2200" dirty="0"/>
              <a:t>However, if for some reason we are forced to use just one strategy from each category, the focus should be on cost of delay, smaller and more frequent releases, WIP limit, and marginal economics.</a:t>
            </a:r>
          </a:p>
          <a:p>
            <a:pPr marL="342900" indent="-342900">
              <a:lnSpc>
                <a:spcPct val="100000"/>
              </a:lnSpc>
              <a:spcBef>
                <a:spcPts val="400"/>
              </a:spcBef>
              <a:buFont typeface="Arial" panose="020B0604020202020204" pitchFamily="34" charset="0"/>
              <a:buChar char="•"/>
            </a:pPr>
            <a:r>
              <a:rPr lang="en-US" sz="2200" dirty="0"/>
              <a:t>The next chapter covers product planning (envisioning). </a:t>
            </a:r>
          </a:p>
          <a:p>
            <a:pPr marL="342900" indent="-342900">
              <a:lnSpc>
                <a:spcPct val="100000"/>
              </a:lnSpc>
              <a:spcBef>
                <a:spcPts val="400"/>
              </a:spcBef>
              <a:buFont typeface="Arial" panose="020B0604020202020204" pitchFamily="34" charset="0"/>
              <a:buChar char="•"/>
            </a:pPr>
            <a:r>
              <a:rPr lang="en-US" sz="2200" dirty="0"/>
              <a:t>The output of that process provides us with candidate products to consider during portfolio planning.</a:t>
            </a:r>
            <a:endParaRPr lang="en-US" sz="1800" dirty="0"/>
          </a:p>
        </p:txBody>
      </p:sp>
    </p:spTree>
    <p:extLst>
      <p:ext uri="{BB962C8B-B14F-4D97-AF65-F5344CB8AC3E}">
        <p14:creationId xmlns:p14="http://schemas.microsoft.com/office/powerpoint/2010/main" val="104308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200" dirty="0"/>
              <a:t>Unless otherwise noted, all material in these slides were used from the textbook for this course:</a:t>
            </a:r>
          </a:p>
          <a:p>
            <a:pPr algn="ctr">
              <a:lnSpc>
                <a:spcPct val="100000"/>
              </a:lnSpc>
              <a:spcBef>
                <a:spcPts val="400"/>
              </a:spcBef>
            </a:pPr>
            <a:endParaRPr lang="en-US" sz="2200" dirty="0"/>
          </a:p>
          <a:p>
            <a:pPr algn="ctr">
              <a:lnSpc>
                <a:spcPct val="100000"/>
              </a:lnSpc>
              <a:spcBef>
                <a:spcPts val="400"/>
              </a:spcBef>
            </a:pPr>
            <a:r>
              <a:rPr lang="en-US" sz="2200" dirty="0"/>
              <a:t>Rubin, Kenneth S., Essential Scrum: A Practical Guide to the Most</a:t>
            </a:r>
          </a:p>
          <a:p>
            <a:pPr algn="ctr">
              <a:lnSpc>
                <a:spcPct val="100000"/>
              </a:lnSpc>
              <a:spcBef>
                <a:spcPts val="400"/>
              </a:spcBef>
            </a:pPr>
            <a:r>
              <a:rPr lang="en-US" sz="2200" dirty="0"/>
              <a:t>Popular Agile Process, 1st Edition. Addison-Wesley Professional; 1</a:t>
            </a:r>
            <a:r>
              <a:rPr lang="en-US" sz="2200" baseline="30000" dirty="0"/>
              <a:t>st</a:t>
            </a:r>
            <a:r>
              <a:rPr lang="en-US" sz="2200" dirty="0"/>
              <a:t> </a:t>
            </a:r>
          </a:p>
          <a:p>
            <a:pPr algn="ctr">
              <a:lnSpc>
                <a:spcPct val="100000"/>
              </a:lnSpc>
              <a:spcBef>
                <a:spcPts val="400"/>
              </a:spcBef>
            </a:pPr>
            <a:r>
              <a:rPr lang="en-US" sz="2200" dirty="0"/>
              <a:t>edition (August 5, 2012). ISBN-13: 978-0137043293.</a:t>
            </a:r>
          </a:p>
        </p:txBody>
      </p:sp>
    </p:spTree>
    <p:extLst>
      <p:ext uri="{BB962C8B-B14F-4D97-AF65-F5344CB8AC3E}">
        <p14:creationId xmlns:p14="http://schemas.microsoft.com/office/powerpoint/2010/main" val="3387613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02456" cy="485698"/>
          </a:xfrm>
        </p:spPr>
        <p:txBody>
          <a:bodyPr>
            <a:normAutofit fontScale="90000"/>
          </a:bodyPr>
          <a:lstStyle/>
          <a:p>
            <a:r>
              <a:rPr lang="en-US" sz="3200" dirty="0"/>
              <a:t>Multi Level Planning </a:t>
            </a:r>
            <a:r>
              <a:rPr lang="en-US" dirty="0"/>
              <a:t>– Overview </a:t>
            </a:r>
          </a:p>
        </p:txBody>
      </p:sp>
      <p:pic>
        <p:nvPicPr>
          <p:cNvPr id="7" name="Picture 6">
            <a:extLst>
              <a:ext uri="{FF2B5EF4-FFF2-40B4-BE49-F238E27FC236}">
                <a16:creationId xmlns:a16="http://schemas.microsoft.com/office/drawing/2014/main" id="{052D7164-3E44-854E-96E0-BF7D86612283}"/>
              </a:ext>
            </a:extLst>
          </p:cNvPr>
          <p:cNvPicPr>
            <a:picLocks noChangeAspect="1"/>
          </p:cNvPicPr>
          <p:nvPr/>
        </p:nvPicPr>
        <p:blipFill>
          <a:blip r:embed="rId3"/>
          <a:stretch>
            <a:fillRect/>
          </a:stretch>
        </p:blipFill>
        <p:spPr>
          <a:xfrm>
            <a:off x="1136072" y="1088077"/>
            <a:ext cx="9919855" cy="4812827"/>
          </a:xfrm>
          <a:prstGeom prst="rect">
            <a:avLst/>
          </a:prstGeom>
        </p:spPr>
      </p:pic>
    </p:spTree>
    <p:extLst>
      <p:ext uri="{BB962C8B-B14F-4D97-AF65-F5344CB8AC3E}">
        <p14:creationId xmlns:p14="http://schemas.microsoft.com/office/powerpoint/2010/main" val="317352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02456" cy="485698"/>
          </a:xfrm>
        </p:spPr>
        <p:txBody>
          <a:bodyPr>
            <a:normAutofit fontScale="90000"/>
          </a:bodyPr>
          <a:lstStyle/>
          <a:p>
            <a:r>
              <a:rPr lang="en-US" sz="3200" dirty="0"/>
              <a:t>Multi Level Planning </a:t>
            </a:r>
            <a:r>
              <a:rPr lang="en-US" dirty="0"/>
              <a:t>– Overview </a:t>
            </a:r>
          </a:p>
        </p:txBody>
      </p:sp>
      <p:pic>
        <p:nvPicPr>
          <p:cNvPr id="2" name="Picture 1">
            <a:extLst>
              <a:ext uri="{FF2B5EF4-FFF2-40B4-BE49-F238E27FC236}">
                <a16:creationId xmlns:a16="http://schemas.microsoft.com/office/drawing/2014/main" id="{33FAD1FD-2CF7-9141-861F-E0739C057D94}"/>
              </a:ext>
            </a:extLst>
          </p:cNvPr>
          <p:cNvPicPr>
            <a:picLocks noChangeAspect="1"/>
          </p:cNvPicPr>
          <p:nvPr/>
        </p:nvPicPr>
        <p:blipFill>
          <a:blip r:embed="rId3"/>
          <a:stretch>
            <a:fillRect/>
          </a:stretch>
        </p:blipFill>
        <p:spPr>
          <a:xfrm>
            <a:off x="1156854" y="1227003"/>
            <a:ext cx="9878291" cy="4991136"/>
          </a:xfrm>
          <a:prstGeom prst="rect">
            <a:avLst/>
          </a:prstGeom>
        </p:spPr>
      </p:pic>
    </p:spTree>
    <p:extLst>
      <p:ext uri="{BB962C8B-B14F-4D97-AF65-F5344CB8AC3E}">
        <p14:creationId xmlns:p14="http://schemas.microsoft.com/office/powerpoint/2010/main" val="181344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239" y="314090"/>
            <a:ext cx="7100887" cy="485698"/>
          </a:xfrm>
        </p:spPr>
        <p:txBody>
          <a:bodyPr>
            <a:normAutofit/>
          </a:bodyPr>
          <a:lstStyle/>
          <a:p>
            <a:r>
              <a:rPr lang="en-US" sz="2800" dirty="0"/>
              <a:t>Multi Level Planning – Portfolio Planning</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551710"/>
            <a:ext cx="10506059" cy="4752108"/>
          </a:xfrm>
        </p:spPr>
        <p:txBody>
          <a:bodyPr/>
          <a:lstStyle/>
          <a:p>
            <a:pPr marL="342900" indent="-342900">
              <a:lnSpc>
                <a:spcPct val="100000"/>
              </a:lnSpc>
              <a:spcBef>
                <a:spcPts val="400"/>
              </a:spcBef>
              <a:buFont typeface="Arial" panose="020B0604020202020204" pitchFamily="34" charset="0"/>
              <a:buChar char="•"/>
            </a:pPr>
            <a:r>
              <a:rPr lang="en-US" sz="2400" dirty="0"/>
              <a:t>Portfolio planning (or portfolio management) is an activity for determining which products to work on, in what order, and for how long. </a:t>
            </a:r>
          </a:p>
          <a:p>
            <a:pPr marL="342900" indent="-342900">
              <a:lnSpc>
                <a:spcPct val="100000"/>
              </a:lnSpc>
              <a:spcBef>
                <a:spcPts val="400"/>
              </a:spcBef>
              <a:buFont typeface="Arial" panose="020B0604020202020204" pitchFamily="34" charset="0"/>
              <a:buChar char="•"/>
            </a:pPr>
            <a:r>
              <a:rPr lang="en-US" sz="2400" dirty="0"/>
              <a:t>Portfolio planning is conceptually at a higher level than product planning (because it deals with a collection of products), one of its primary inputs could be a newly envisioned product idea from product planning.</a:t>
            </a:r>
          </a:p>
        </p:txBody>
      </p:sp>
    </p:spTree>
    <p:extLst>
      <p:ext uri="{BB962C8B-B14F-4D97-AF65-F5344CB8AC3E}">
        <p14:creationId xmlns:p14="http://schemas.microsoft.com/office/powerpoint/2010/main" val="429527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8327" y="314090"/>
            <a:ext cx="7937799" cy="485698"/>
          </a:xfrm>
        </p:spPr>
        <p:txBody>
          <a:bodyPr>
            <a:normAutofit fontScale="90000"/>
          </a:bodyPr>
          <a:lstStyle/>
          <a:p>
            <a:r>
              <a:rPr lang="en-US" sz="2800" dirty="0"/>
              <a:t>Multi Level Planning – Product Planning (Envisioning)</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551710"/>
            <a:ext cx="10506059" cy="4752108"/>
          </a:xfrm>
        </p:spPr>
        <p:txBody>
          <a:bodyPr/>
          <a:lstStyle/>
          <a:p>
            <a:pPr marL="342900" indent="-342900">
              <a:lnSpc>
                <a:spcPct val="100000"/>
              </a:lnSpc>
              <a:spcBef>
                <a:spcPts val="400"/>
              </a:spcBef>
              <a:buFont typeface="Arial" panose="020B0604020202020204" pitchFamily="34" charset="0"/>
              <a:buChar char="•"/>
            </a:pPr>
            <a:r>
              <a:rPr lang="en-US" sz="2400" dirty="0"/>
              <a:t>The goals of product-level planning (also referred to as envisioning) are to capture the essence of a potential product and to create a rough plan for the creation of that product. </a:t>
            </a:r>
          </a:p>
          <a:p>
            <a:pPr marL="342900" indent="-342900">
              <a:lnSpc>
                <a:spcPct val="100000"/>
              </a:lnSpc>
              <a:spcBef>
                <a:spcPts val="400"/>
              </a:spcBef>
              <a:buFont typeface="Arial" panose="020B0604020202020204" pitchFamily="34" charset="0"/>
              <a:buChar char="•"/>
            </a:pPr>
            <a:r>
              <a:rPr lang="en-US" sz="2400" dirty="0"/>
              <a:t>Envisioning begins with the creation of a vision, followed by the creation of a high-level product backlog and frequently a product roadmap.</a:t>
            </a:r>
          </a:p>
          <a:p>
            <a:pPr marL="342900" indent="-342900">
              <a:lnSpc>
                <a:spcPct val="100000"/>
              </a:lnSpc>
              <a:spcBef>
                <a:spcPts val="400"/>
              </a:spcBef>
              <a:buFont typeface="Arial" panose="020B0604020202020204" pitchFamily="34" charset="0"/>
              <a:buChar char="•"/>
            </a:pPr>
            <a:endParaRPr lang="en-US" sz="2400" dirty="0"/>
          </a:p>
          <a:p>
            <a:pPr>
              <a:lnSpc>
                <a:spcPct val="100000"/>
              </a:lnSpc>
              <a:spcBef>
                <a:spcPts val="400"/>
              </a:spcBef>
            </a:pPr>
            <a:r>
              <a:rPr lang="en-US" sz="2400" b="1" u="sng" dirty="0"/>
              <a:t>Vision</a:t>
            </a:r>
          </a:p>
          <a:p>
            <a:pPr marL="342900" indent="-342900">
              <a:lnSpc>
                <a:spcPct val="100000"/>
              </a:lnSpc>
              <a:spcBef>
                <a:spcPts val="400"/>
              </a:spcBef>
              <a:buFont typeface="Arial" panose="020B0604020202020204" pitchFamily="34" charset="0"/>
              <a:buChar char="•"/>
            </a:pPr>
            <a:r>
              <a:rPr lang="en-US" sz="2400" dirty="0"/>
              <a:t>The </a:t>
            </a:r>
            <a:r>
              <a:rPr lang="en-US" sz="2400" b="1" dirty="0"/>
              <a:t>product vision</a:t>
            </a:r>
            <a:r>
              <a:rPr lang="en-US" sz="2400" dirty="0"/>
              <a:t> provides a clear description of the areas in which the stakeholders, such as users and customers, get value. </a:t>
            </a:r>
          </a:p>
        </p:txBody>
      </p:sp>
    </p:spTree>
    <p:extLst>
      <p:ext uri="{BB962C8B-B14F-4D97-AF65-F5344CB8AC3E}">
        <p14:creationId xmlns:p14="http://schemas.microsoft.com/office/powerpoint/2010/main" val="65835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8327" y="314090"/>
            <a:ext cx="7937799" cy="485698"/>
          </a:xfrm>
        </p:spPr>
        <p:txBody>
          <a:bodyPr>
            <a:normAutofit fontScale="90000"/>
          </a:bodyPr>
          <a:lstStyle/>
          <a:p>
            <a:r>
              <a:rPr lang="en-US" sz="2800" dirty="0"/>
              <a:t>Multi Level Planning – Product Planning (Envisioning)</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551710"/>
            <a:ext cx="10506059" cy="4752108"/>
          </a:xfrm>
        </p:spPr>
        <p:txBody>
          <a:bodyPr/>
          <a:lstStyle/>
          <a:p>
            <a:pPr>
              <a:lnSpc>
                <a:spcPct val="100000"/>
              </a:lnSpc>
              <a:spcBef>
                <a:spcPts val="400"/>
              </a:spcBef>
            </a:pPr>
            <a:r>
              <a:rPr lang="en-US" sz="2400" b="1" u="sng" dirty="0"/>
              <a:t>High-Level Product Backlog</a:t>
            </a:r>
          </a:p>
          <a:p>
            <a:pPr marL="342900" indent="-342900">
              <a:lnSpc>
                <a:spcPct val="100000"/>
              </a:lnSpc>
              <a:spcBef>
                <a:spcPts val="400"/>
              </a:spcBef>
              <a:buFont typeface="Arial" panose="020B0604020202020204" pitchFamily="34" charset="0"/>
              <a:buChar char="•"/>
            </a:pPr>
            <a:r>
              <a:rPr lang="en-US" sz="2400" dirty="0"/>
              <a:t>Once a product vision has been established, the next step is to generate an initial high-level version of the product backlog.</a:t>
            </a:r>
          </a:p>
          <a:p>
            <a:pPr marL="342900" indent="-342900">
              <a:lnSpc>
                <a:spcPct val="100000"/>
              </a:lnSpc>
              <a:spcBef>
                <a:spcPts val="400"/>
              </a:spcBef>
              <a:buFont typeface="Arial" panose="020B0604020202020204" pitchFamily="34" charset="0"/>
              <a:buChar char="•"/>
            </a:pPr>
            <a:r>
              <a:rPr lang="en-US" sz="2400" dirty="0"/>
              <a:t>These would typically be “epic-level” user stories.</a:t>
            </a:r>
          </a:p>
          <a:p>
            <a:pPr>
              <a:lnSpc>
                <a:spcPct val="100000"/>
              </a:lnSpc>
              <a:spcBef>
                <a:spcPts val="400"/>
              </a:spcBef>
            </a:pPr>
            <a:endParaRPr lang="en-US" sz="2400" dirty="0"/>
          </a:p>
          <a:p>
            <a:pPr>
              <a:lnSpc>
                <a:spcPct val="100000"/>
              </a:lnSpc>
              <a:spcBef>
                <a:spcPts val="400"/>
              </a:spcBef>
            </a:pPr>
            <a:r>
              <a:rPr lang="en-US" sz="2400" b="1" u="sng" dirty="0"/>
              <a:t>Product Roadmap</a:t>
            </a:r>
          </a:p>
          <a:p>
            <a:pPr marL="342900" indent="-342900">
              <a:lnSpc>
                <a:spcPct val="100000"/>
              </a:lnSpc>
              <a:spcBef>
                <a:spcPts val="400"/>
              </a:spcBef>
              <a:buFont typeface="Arial" panose="020B0604020202020204" pitchFamily="34" charset="0"/>
              <a:buChar char="•"/>
            </a:pPr>
            <a:r>
              <a:rPr lang="en-US" sz="2400" dirty="0"/>
              <a:t>Once a product vision and high-level product backlog have been established, it is helpful to build a product roadmap (sometimes referred to as a release roadmap). </a:t>
            </a:r>
          </a:p>
          <a:p>
            <a:pPr marL="342900" indent="-342900">
              <a:lnSpc>
                <a:spcPct val="100000"/>
              </a:lnSpc>
              <a:spcBef>
                <a:spcPts val="400"/>
              </a:spcBef>
              <a:buFont typeface="Arial" panose="020B0604020202020204" pitchFamily="34" charset="0"/>
              <a:buChar char="•"/>
            </a:pPr>
            <a:r>
              <a:rPr lang="en-US" sz="2400" dirty="0"/>
              <a:t>A product roadmap communicates the incremental nature of how the product will be built and delivered over time, along with the important factors that drive each individual release.</a:t>
            </a:r>
          </a:p>
        </p:txBody>
      </p:sp>
    </p:spTree>
    <p:extLst>
      <p:ext uri="{BB962C8B-B14F-4D97-AF65-F5344CB8AC3E}">
        <p14:creationId xmlns:p14="http://schemas.microsoft.com/office/powerpoint/2010/main" val="226158950"/>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42603</TotalTime>
  <Words>4028</Words>
  <Application>Microsoft Macintosh PowerPoint</Application>
  <PresentationFormat>Widescreen</PresentationFormat>
  <Paragraphs>252</Paragraphs>
  <Slides>42</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Georgia</vt:lpstr>
      <vt:lpstr>LucidaGrande</vt:lpstr>
      <vt:lpstr>Times</vt:lpstr>
      <vt:lpstr>UB Powerpoint Template</vt:lpstr>
      <vt:lpstr>MGS 425 (S1S &amp; S2S) Management of it projects</vt:lpstr>
      <vt:lpstr>Agenda</vt:lpstr>
      <vt:lpstr>Multi level planning</vt:lpstr>
      <vt:lpstr>Multi Level Planning</vt:lpstr>
      <vt:lpstr>Multi Level Planning – Overview </vt:lpstr>
      <vt:lpstr>Multi Level Planning – Overview </vt:lpstr>
      <vt:lpstr>Multi Level Planning – Portfolio Planning</vt:lpstr>
      <vt:lpstr>Multi Level Planning – Product Planning (Envisioning)</vt:lpstr>
      <vt:lpstr>Multi Level Planning – Product Planning (Envisioning)</vt:lpstr>
      <vt:lpstr>Multi Level Planning – Product Planning (Envisioning)</vt:lpstr>
      <vt:lpstr>Multi Level Planning – Release Planning</vt:lpstr>
      <vt:lpstr>Multi Level Planning – Release Planning</vt:lpstr>
      <vt:lpstr>Multi Level Planning – Release Planning</vt:lpstr>
      <vt:lpstr>Multi Level Planning – Sprint Planning</vt:lpstr>
      <vt:lpstr>Multi Level Planning – Daily Planning</vt:lpstr>
      <vt:lpstr>Multi Level Planning – Closing</vt:lpstr>
      <vt:lpstr>Portfolio planning</vt:lpstr>
      <vt:lpstr>Portfolio Planning</vt:lpstr>
      <vt:lpstr>Portfolio Planning</vt:lpstr>
      <vt:lpstr>Portfolio Planning - Introduction</vt:lpstr>
      <vt:lpstr>Portfolio Planning – Overview </vt:lpstr>
      <vt:lpstr>Portfolio Planning - Overview</vt:lpstr>
      <vt:lpstr>Portfolio Planning - Overview</vt:lpstr>
      <vt:lpstr>Portfolio Planning - Overview</vt:lpstr>
      <vt:lpstr>Portfolio Planning - Overview</vt:lpstr>
      <vt:lpstr>Portfolio Planning – Scheduling Strategies</vt:lpstr>
      <vt:lpstr>Portfolio Planning – Scheduling Strategies</vt:lpstr>
      <vt:lpstr>Portfolio Planning – Scheduling Strategies</vt:lpstr>
      <vt:lpstr>Portfolio Planning – Scheduling Strategies</vt:lpstr>
      <vt:lpstr>Portfolio Planning – Inflow Strategies</vt:lpstr>
      <vt:lpstr>Portfolio Planning – Inflow Strategies</vt:lpstr>
      <vt:lpstr>Portfolio Planning – Inflow Strategies</vt:lpstr>
      <vt:lpstr>Portfolio Planning – Inflow Strategies</vt:lpstr>
      <vt:lpstr>Portfolio Planning – Inflow Strategies</vt:lpstr>
      <vt:lpstr>Portfolio Planning – Outflow Strategies</vt:lpstr>
      <vt:lpstr>Portfolio Planning – Outflow Strategies</vt:lpstr>
      <vt:lpstr>Portfolio Planning – Outflow Strategies</vt:lpstr>
      <vt:lpstr>Portfolio Planning – In Process Strategies</vt:lpstr>
      <vt:lpstr>Portfolio Planning – In Process Strategies</vt:lpstr>
      <vt:lpstr>Portfolio Planning – In Process Strategies</vt:lpstr>
      <vt:lpstr>Portfolio Planning – Closing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388</cp:revision>
  <cp:lastPrinted>2016-07-18T17:32:49Z</cp:lastPrinted>
  <dcterms:created xsi:type="dcterms:W3CDTF">2020-01-06T00:15:48Z</dcterms:created>
  <dcterms:modified xsi:type="dcterms:W3CDTF">2021-03-30T00:39:17Z</dcterms:modified>
  <cp:category/>
</cp:coreProperties>
</file>